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6" r:id="rId3"/>
    <p:sldId id="317" r:id="rId4"/>
    <p:sldId id="268" r:id="rId5"/>
    <p:sldId id="316" r:id="rId6"/>
    <p:sldId id="315" r:id="rId7"/>
    <p:sldId id="267" r:id="rId8"/>
    <p:sldId id="301" r:id="rId9"/>
    <p:sldId id="302" r:id="rId10"/>
    <p:sldId id="305" r:id="rId11"/>
    <p:sldId id="307" r:id="rId12"/>
    <p:sldId id="306" r:id="rId13"/>
    <p:sldId id="258" r:id="rId14"/>
    <p:sldId id="308" r:id="rId15"/>
    <p:sldId id="286" r:id="rId16"/>
    <p:sldId id="309" r:id="rId17"/>
    <p:sldId id="271" r:id="rId18"/>
    <p:sldId id="310" r:id="rId19"/>
    <p:sldId id="288" r:id="rId20"/>
    <p:sldId id="311" r:id="rId21"/>
    <p:sldId id="293" r:id="rId22"/>
    <p:sldId id="312" r:id="rId23"/>
    <p:sldId id="294" r:id="rId24"/>
    <p:sldId id="313" r:id="rId25"/>
    <p:sldId id="290" r:id="rId26"/>
    <p:sldId id="304" r:id="rId27"/>
    <p:sldId id="292" r:id="rId28"/>
    <p:sldId id="314" r:id="rId29"/>
    <p:sldId id="270" r:id="rId30"/>
    <p:sldId id="318" r:id="rId31"/>
    <p:sldId id="319" r:id="rId32"/>
    <p:sldId id="29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 Topalovic" initials="MT" lastIdx="2" clrIdx="0">
    <p:extLst>
      <p:ext uri="{19B8F6BF-5375-455C-9EA6-DF929625EA0E}">
        <p15:presenceInfo xmlns:p15="http://schemas.microsoft.com/office/powerpoint/2012/main" userId="Marina Topalov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60"/>
  </p:normalViewPr>
  <p:slideViewPr>
    <p:cSldViewPr snapToGrid="0">
      <p:cViewPr varScale="1">
        <p:scale>
          <a:sx n="88" d="100"/>
          <a:sy n="88" d="100"/>
        </p:scale>
        <p:origin x="3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E-FAKTURA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 Vrnjacka Banja</c:v>
                </c:pt>
              </c:strCache>
            </c:strRef>
          </c:cat>
          <c:val>
            <c:numRef>
              <c:f>Sheet3!$B$2:$B$15</c:f>
              <c:numCache>
                <c:formatCode>0%</c:formatCode>
                <c:ptCount val="14"/>
                <c:pt idx="0">
                  <c:v>0.8</c:v>
                </c:pt>
                <c:pt idx="1">
                  <c:v>0.97</c:v>
                </c:pt>
                <c:pt idx="2">
                  <c:v>0.91</c:v>
                </c:pt>
                <c:pt idx="3">
                  <c:v>0.74</c:v>
                </c:pt>
                <c:pt idx="4">
                  <c:v>0.69</c:v>
                </c:pt>
                <c:pt idx="5">
                  <c:v>0.91</c:v>
                </c:pt>
                <c:pt idx="6">
                  <c:v>0.8</c:v>
                </c:pt>
                <c:pt idx="7">
                  <c:v>0.76</c:v>
                </c:pt>
                <c:pt idx="8">
                  <c:v>0.66</c:v>
                </c:pt>
                <c:pt idx="9">
                  <c:v>0.67</c:v>
                </c:pt>
                <c:pt idx="10">
                  <c:v>0.63</c:v>
                </c:pt>
                <c:pt idx="11">
                  <c:v>0.56000000000000005</c:v>
                </c:pt>
                <c:pt idx="12">
                  <c:v>0.48</c:v>
                </c:pt>
                <c:pt idx="13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D-4DF8-9D50-F63F9D2EB9DF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IZVEŠTAJ BOLNICA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 Vrnjacka Banja</c:v>
                </c:pt>
              </c:strCache>
            </c:strRef>
          </c:cat>
          <c:val>
            <c:numRef>
              <c:f>Sheet3!$C$2:$C$15</c:f>
              <c:numCache>
                <c:formatCode>0%</c:formatCode>
                <c:ptCount val="14"/>
                <c:pt idx="0">
                  <c:v>0.85</c:v>
                </c:pt>
                <c:pt idx="1">
                  <c:v>0.91</c:v>
                </c:pt>
                <c:pt idx="2">
                  <c:v>0.88</c:v>
                </c:pt>
                <c:pt idx="3">
                  <c:v>0.81</c:v>
                </c:pt>
                <c:pt idx="4">
                  <c:v>0.78</c:v>
                </c:pt>
                <c:pt idx="5">
                  <c:v>0.93</c:v>
                </c:pt>
                <c:pt idx="6">
                  <c:v>0.93</c:v>
                </c:pt>
                <c:pt idx="7">
                  <c:v>0.86</c:v>
                </c:pt>
                <c:pt idx="8">
                  <c:v>0.89</c:v>
                </c:pt>
                <c:pt idx="9">
                  <c:v>0.78</c:v>
                </c:pt>
                <c:pt idx="10">
                  <c:v>0.69</c:v>
                </c:pt>
                <c:pt idx="11">
                  <c:v>0.75</c:v>
                </c:pt>
                <c:pt idx="12">
                  <c:v>0.97</c:v>
                </c:pt>
                <c:pt idx="13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D-4DF8-9D50-F63F9D2EB9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452378384"/>
        <c:axId val="452378776"/>
        <c:axId val="0"/>
      </c:bar3DChart>
      <c:catAx>
        <c:axId val="45237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378776"/>
        <c:crossesAt val="0"/>
        <c:auto val="1"/>
        <c:lblAlgn val="ctr"/>
        <c:lblOffset val="100"/>
        <c:noMultiLvlLbl val="0"/>
      </c:catAx>
      <c:valAx>
        <c:axId val="452378776"/>
        <c:scaling>
          <c:orientation val="minMax"/>
        </c:scaling>
        <c:delete val="1"/>
        <c:axPos val="b"/>
        <c:numFmt formatCode="0.00%" sourceLinked="0"/>
        <c:majorTickMark val="none"/>
        <c:minorTickMark val="none"/>
        <c:tickLblPos val="nextTo"/>
        <c:crossAx val="45237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882414826221211"/>
          <c:y val="1.741884293621343E-2"/>
          <c:w val="0.69757631774168172"/>
          <c:h val="6.4153461377830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Sheet4!$C$1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Sheet4!$A$2:$A$8</c:f>
              <c:strCache>
                <c:ptCount val="7"/>
                <c:pt idx="0">
                  <c:v>GAK-Narodni front</c:v>
                </c:pt>
                <c:pt idx="1">
                  <c:v>KC Kragujevac</c:v>
                </c:pt>
                <c:pt idx="2">
                  <c:v>OB Leskovac</c:v>
                </c:pt>
                <c:pt idx="3">
                  <c:v>OB Senta</c:v>
                </c:pt>
                <c:pt idx="4">
                  <c:v>OB Kruševac</c:v>
                </c:pt>
                <c:pt idx="5">
                  <c:v>OB Zrenjanin</c:v>
                </c:pt>
                <c:pt idx="6">
                  <c:v>ZC Kladovo</c:v>
                </c:pt>
              </c:strCache>
            </c:strRef>
          </c:cat>
          <c:val>
            <c:numRef>
              <c:f>Sheet4!$C$2:$C$8</c:f>
              <c:numCache>
                <c:formatCode>General</c:formatCode>
                <c:ptCount val="7"/>
                <c:pt idx="0">
                  <c:v>44213</c:v>
                </c:pt>
                <c:pt idx="1">
                  <c:v>26831</c:v>
                </c:pt>
                <c:pt idx="2">
                  <c:v>22001</c:v>
                </c:pt>
                <c:pt idx="3">
                  <c:v>1833</c:v>
                </c:pt>
                <c:pt idx="4">
                  <c:v>19926</c:v>
                </c:pt>
                <c:pt idx="5">
                  <c:v>404</c:v>
                </c:pt>
                <c:pt idx="6">
                  <c:v>33716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E5-4294-80B4-E9BBC529684C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Sheet4!$A$2:$A$8</c:f>
              <c:strCache>
                <c:ptCount val="7"/>
                <c:pt idx="0">
                  <c:v>GAK-Narodni front</c:v>
                </c:pt>
                <c:pt idx="1">
                  <c:v>KC Kragujevac</c:v>
                </c:pt>
                <c:pt idx="2">
                  <c:v>OB Leskovac</c:v>
                </c:pt>
                <c:pt idx="3">
                  <c:v>OB Senta</c:v>
                </c:pt>
                <c:pt idx="4">
                  <c:v>OB Kruševac</c:v>
                </c:pt>
                <c:pt idx="5">
                  <c:v>OB Zrenjanin</c:v>
                </c:pt>
                <c:pt idx="6">
                  <c:v>ZC Kladovo</c:v>
                </c:pt>
              </c:strCache>
            </c:strRef>
          </c:cat>
          <c:val>
            <c:numRef>
              <c:f>Sheet4!$D$2:$D$8</c:f>
              <c:numCache>
                <c:formatCode>General</c:formatCode>
                <c:ptCount val="7"/>
                <c:pt idx="0">
                  <c:v>2107</c:v>
                </c:pt>
                <c:pt idx="1">
                  <c:v>1486</c:v>
                </c:pt>
                <c:pt idx="2">
                  <c:v>12</c:v>
                </c:pt>
                <c:pt idx="3">
                  <c:v>845</c:v>
                </c:pt>
                <c:pt idx="4">
                  <c:v>155</c:v>
                </c:pt>
                <c:pt idx="5">
                  <c:v>813</c:v>
                </c:pt>
                <c:pt idx="6">
                  <c:v>3046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E5-4294-80B4-E9BBC529684C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Sheet4!$A$2:$A$8</c:f>
              <c:strCache>
                <c:ptCount val="7"/>
                <c:pt idx="0">
                  <c:v>GAK-Narodni front</c:v>
                </c:pt>
                <c:pt idx="1">
                  <c:v>KC Kragujevac</c:v>
                </c:pt>
                <c:pt idx="2">
                  <c:v>OB Leskovac</c:v>
                </c:pt>
                <c:pt idx="3">
                  <c:v>OB Senta</c:v>
                </c:pt>
                <c:pt idx="4">
                  <c:v>OB Kruševac</c:v>
                </c:pt>
                <c:pt idx="5">
                  <c:v>OB Zrenjanin</c:v>
                </c:pt>
                <c:pt idx="6">
                  <c:v>ZC Kladovo</c:v>
                </c:pt>
              </c:strCache>
            </c:strRef>
          </c:cat>
          <c:val>
            <c:numRef>
              <c:f>Sheet4!$E$2:$E$8</c:f>
              <c:numCache>
                <c:formatCode>General</c:formatCode>
                <c:ptCount val="7"/>
                <c:pt idx="0">
                  <c:v>258</c:v>
                </c:pt>
                <c:pt idx="1">
                  <c:v>0</c:v>
                </c:pt>
                <c:pt idx="2">
                  <c:v>0</c:v>
                </c:pt>
                <c:pt idx="3">
                  <c:v>54</c:v>
                </c:pt>
                <c:pt idx="4">
                  <c:v>0</c:v>
                </c:pt>
                <c:pt idx="5">
                  <c:v>185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E5-4294-80B4-E9BBC529684C}"/>
            </c:ext>
          </c:extLst>
        </c:ser>
        <c:ser>
          <c:idx val="4"/>
          <c:order val="4"/>
          <c:tx>
            <c:strRef>
              <c:f>Sheet4!$F$1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Sheet4!$A$2:$A$8</c:f>
              <c:strCache>
                <c:ptCount val="7"/>
                <c:pt idx="0">
                  <c:v>GAK-Narodni front</c:v>
                </c:pt>
                <c:pt idx="1">
                  <c:v>KC Kragujevac</c:v>
                </c:pt>
                <c:pt idx="2">
                  <c:v>OB Leskovac</c:v>
                </c:pt>
                <c:pt idx="3">
                  <c:v>OB Senta</c:v>
                </c:pt>
                <c:pt idx="4">
                  <c:v>OB Kruševac</c:v>
                </c:pt>
                <c:pt idx="5">
                  <c:v>OB Zrenjanin</c:v>
                </c:pt>
                <c:pt idx="6">
                  <c:v>ZC Kladovo</c:v>
                </c:pt>
              </c:strCache>
            </c:strRef>
          </c:cat>
          <c:val>
            <c:numRef>
              <c:f>Sheet4!$F$2:$F$8</c:f>
              <c:numCache>
                <c:formatCode>General</c:formatCode>
                <c:ptCount val="7"/>
                <c:pt idx="0">
                  <c:v>325</c:v>
                </c:pt>
                <c:pt idx="1">
                  <c:v>1177</c:v>
                </c:pt>
                <c:pt idx="2">
                  <c:v>2372</c:v>
                </c:pt>
                <c:pt idx="3">
                  <c:v>706</c:v>
                </c:pt>
                <c:pt idx="4">
                  <c:v>2023</c:v>
                </c:pt>
                <c:pt idx="5">
                  <c:v>2103</c:v>
                </c:pt>
                <c:pt idx="6">
                  <c:v>2084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E5-4294-80B4-E9BBC529684C}"/>
            </c:ext>
          </c:extLst>
        </c:ser>
        <c:ser>
          <c:idx val="5"/>
          <c:order val="5"/>
          <c:tx>
            <c:strRef>
              <c:f>Sheet4!$G$1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Sheet4!$A$2:$A$8</c:f>
              <c:strCache>
                <c:ptCount val="7"/>
                <c:pt idx="0">
                  <c:v>GAK-Narodni front</c:v>
                </c:pt>
                <c:pt idx="1">
                  <c:v>KC Kragujevac</c:v>
                </c:pt>
                <c:pt idx="2">
                  <c:v>OB Leskovac</c:v>
                </c:pt>
                <c:pt idx="3">
                  <c:v>OB Senta</c:v>
                </c:pt>
                <c:pt idx="4">
                  <c:v>OB Kruševac</c:v>
                </c:pt>
                <c:pt idx="5">
                  <c:v>OB Zrenjanin</c:v>
                </c:pt>
                <c:pt idx="6">
                  <c:v>ZC Kladovo</c:v>
                </c:pt>
              </c:strCache>
            </c:strRef>
          </c:cat>
          <c:val>
            <c:numRef>
              <c:f>Sheet4!$G$2:$G$8</c:f>
              <c:numCache>
                <c:formatCode>General</c:formatCode>
                <c:ptCount val="7"/>
                <c:pt idx="0">
                  <c:v>4</c:v>
                </c:pt>
                <c:pt idx="1">
                  <c:v>106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33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E5-4294-80B4-E9BBC5296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49921184"/>
        <c:axId val="549924712"/>
      </c:barChart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Sheet4!$A$2:$A$8</c:f>
              <c:strCache>
                <c:ptCount val="7"/>
                <c:pt idx="0">
                  <c:v>GAK-Narodni front</c:v>
                </c:pt>
                <c:pt idx="1">
                  <c:v>KC Kragujevac</c:v>
                </c:pt>
                <c:pt idx="2">
                  <c:v>OB Leskovac</c:v>
                </c:pt>
                <c:pt idx="3">
                  <c:v>OB Senta</c:v>
                </c:pt>
                <c:pt idx="4">
                  <c:v>OB Kruševac</c:v>
                </c:pt>
                <c:pt idx="5">
                  <c:v>OB Zrenjanin</c:v>
                </c:pt>
                <c:pt idx="6">
                  <c:v>ZC Kladovo</c:v>
                </c:pt>
              </c:strCache>
            </c:strRef>
          </c:cat>
          <c:val>
            <c:numRef>
              <c:f>Sheet4!$B$2:$B$8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0E5-4294-80B4-E9BBC5296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14128"/>
        <c:axId val="549915304"/>
      </c:lineChart>
      <c:catAx>
        <c:axId val="54992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24712"/>
        <c:crosses val="autoZero"/>
        <c:auto val="1"/>
        <c:lblAlgn val="ctr"/>
        <c:lblOffset val="100"/>
        <c:noMultiLvlLbl val="0"/>
      </c:catAx>
      <c:valAx>
        <c:axId val="549924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21184"/>
        <c:crosses val="autoZero"/>
        <c:crossBetween val="between"/>
      </c:valAx>
      <c:valAx>
        <c:axId val="5499153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4128"/>
        <c:crosses val="max"/>
        <c:crossBetween val="between"/>
      </c:valAx>
      <c:catAx>
        <c:axId val="549914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99153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KBC Bežanijska kosa</c:v>
                </c:pt>
                <c:pt idx="1">
                  <c:v>Institut za kardiovaskularne bolesti Dedinje</c:v>
                </c:pt>
                <c:pt idx="2">
                  <c:v>Institut za kardiovaskularne bolesti Vojvodine</c:v>
                </c:pt>
                <c:pt idx="3">
                  <c:v>KC Kragujevac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55234</c:v>
                </c:pt>
                <c:pt idx="1">
                  <c:v>22322</c:v>
                </c:pt>
                <c:pt idx="2">
                  <c:v>48998</c:v>
                </c:pt>
                <c:pt idx="3">
                  <c:v>60825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8-4CA9-9F55-93733E4BEB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KBC Bežanijska kosa</c:v>
                </c:pt>
                <c:pt idx="1">
                  <c:v>Institut za kardiovaskularne bolesti Dedinje</c:v>
                </c:pt>
                <c:pt idx="2">
                  <c:v>Institut za kardiovaskularne bolesti Vojvodine</c:v>
                </c:pt>
                <c:pt idx="3">
                  <c:v>KC Kragujevac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>
                  <c:v>4828</c:v>
                </c:pt>
                <c:pt idx="1">
                  <c:v>3819</c:v>
                </c:pt>
                <c:pt idx="2">
                  <c:v>7825</c:v>
                </c:pt>
                <c:pt idx="3">
                  <c:v>9308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08-4CA9-9F55-93733E4BEB0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KBC Bežanijska kosa</c:v>
                </c:pt>
                <c:pt idx="1">
                  <c:v>Institut za kardiovaskularne bolesti Dedinje</c:v>
                </c:pt>
                <c:pt idx="2">
                  <c:v>Institut za kardiovaskularne bolesti Vojvodine</c:v>
                </c:pt>
                <c:pt idx="3">
                  <c:v>KC Kragujevac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217</c:v>
                </c:pt>
                <c:pt idx="1">
                  <c:v>0</c:v>
                </c:pt>
                <c:pt idx="2">
                  <c:v>77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08-4CA9-9F55-93733E4BEB0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KBC Bežanijska kosa</c:v>
                </c:pt>
                <c:pt idx="1">
                  <c:v>Institut za kardiovaskularne bolesti Dedinje</c:v>
                </c:pt>
                <c:pt idx="2">
                  <c:v>Institut za kardiovaskularne bolesti Vojvodine</c:v>
                </c:pt>
                <c:pt idx="3">
                  <c:v>KC Kragujevac</c:v>
                </c:pt>
              </c:strCache>
            </c:strRef>
          </c:cat>
          <c:val>
            <c:numRef>
              <c:f>Sheet1!$F$2:$F$5</c:f>
              <c:numCache>
                <c:formatCode>#,##0</c:formatCode>
                <c:ptCount val="4"/>
                <c:pt idx="0">
                  <c:v>24547</c:v>
                </c:pt>
                <c:pt idx="1">
                  <c:v>12444</c:v>
                </c:pt>
                <c:pt idx="2">
                  <c:v>18536</c:v>
                </c:pt>
                <c:pt idx="3">
                  <c:v>26382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08-4CA9-9F55-93733E4BEB0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KBC Bežanijska kosa</c:v>
                </c:pt>
                <c:pt idx="1">
                  <c:v>Institut za kardiovaskularne bolesti Dedinje</c:v>
                </c:pt>
                <c:pt idx="2">
                  <c:v>Institut za kardiovaskularne bolesti Vojvodine</c:v>
                </c:pt>
                <c:pt idx="3">
                  <c:v>KC Kragujevac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</c:v>
                </c:pt>
                <c:pt idx="1">
                  <c:v>30</c:v>
                </c:pt>
                <c:pt idx="2">
                  <c:v>118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08-4CA9-9F55-93733E4BE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7142968"/>
        <c:axId val="3471468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KBC Bežanijska kosa</c:v>
                </c:pt>
                <c:pt idx="1">
                  <c:v>Institut za kardiovaskularne bolesti Dedinje</c:v>
                </c:pt>
                <c:pt idx="2">
                  <c:v>Institut za kardiovaskularne bolesti Vojvodine</c:v>
                </c:pt>
                <c:pt idx="3">
                  <c:v>KC Kragujevac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08-4CA9-9F55-93733E4BE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140224"/>
        <c:axId val="347147672"/>
      </c:lineChart>
      <c:catAx>
        <c:axId val="347142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46888"/>
        <c:crosses val="autoZero"/>
        <c:auto val="1"/>
        <c:lblAlgn val="ctr"/>
        <c:lblOffset val="100"/>
        <c:noMultiLvlLbl val="0"/>
      </c:catAx>
      <c:valAx>
        <c:axId val="34714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42968"/>
        <c:crosses val="autoZero"/>
        <c:crossBetween val="between"/>
      </c:valAx>
      <c:valAx>
        <c:axId val="34714767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40224"/>
        <c:crosses val="max"/>
        <c:crossBetween val="between"/>
      </c:valAx>
      <c:catAx>
        <c:axId val="347140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1476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 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KBC Bežanijska kosa</c:v>
                </c:pt>
                <c:pt idx="1">
                  <c:v>OB Kruševac</c:v>
                </c:pt>
                <c:pt idx="2">
                  <c:v>OB Leskovac</c:v>
                </c:pt>
                <c:pt idx="3">
                  <c:v>OB Zrenjanin</c:v>
                </c:pt>
                <c:pt idx="4">
                  <c:v>KC Kragujevac</c:v>
                </c:pt>
                <c:pt idx="5">
                  <c:v>IMD "Vukan Čupić"</c:v>
                </c:pt>
                <c:pt idx="6">
                  <c:v>GAK-Narodni front</c:v>
                </c:pt>
                <c:pt idx="7">
                  <c:v>OB Senta</c:v>
                </c:pt>
                <c:pt idx="8">
                  <c:v>IOH Banjica</c:v>
                </c:pt>
                <c:pt idx="9">
                  <c:v>Institut za onkologiju Vojvodine</c:v>
                </c:pt>
                <c:pt idx="10">
                  <c:v>ZC Kladovo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7917</c:v>
                </c:pt>
                <c:pt idx="1">
                  <c:v>5499</c:v>
                </c:pt>
                <c:pt idx="2">
                  <c:v>12342</c:v>
                </c:pt>
                <c:pt idx="3">
                  <c:v>28360</c:v>
                </c:pt>
                <c:pt idx="4">
                  <c:v>11308</c:v>
                </c:pt>
                <c:pt idx="5">
                  <c:v>16025</c:v>
                </c:pt>
                <c:pt idx="6">
                  <c:v>8794</c:v>
                </c:pt>
                <c:pt idx="7">
                  <c:v>4534</c:v>
                </c:pt>
                <c:pt idx="8">
                  <c:v>117943</c:v>
                </c:pt>
                <c:pt idx="9">
                  <c:v>69464</c:v>
                </c:pt>
                <c:pt idx="10">
                  <c:v>13306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77-4F71-861B-55C849A11F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KBC Bežanijska kosa</c:v>
                </c:pt>
                <c:pt idx="1">
                  <c:v>OB Kruševac</c:v>
                </c:pt>
                <c:pt idx="2">
                  <c:v>OB Leskovac</c:v>
                </c:pt>
                <c:pt idx="3">
                  <c:v>OB Zrenjanin</c:v>
                </c:pt>
                <c:pt idx="4">
                  <c:v>KC Kragujevac</c:v>
                </c:pt>
                <c:pt idx="5">
                  <c:v>IMD "Vukan Čupić"</c:v>
                </c:pt>
                <c:pt idx="6">
                  <c:v>GAK-Narodni front</c:v>
                </c:pt>
                <c:pt idx="7">
                  <c:v>OB Senta</c:v>
                </c:pt>
                <c:pt idx="8">
                  <c:v>IOH Banjica</c:v>
                </c:pt>
                <c:pt idx="9">
                  <c:v>Institut za onkologiju Vojvodine</c:v>
                </c:pt>
                <c:pt idx="10">
                  <c:v>ZC Kladovo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255</c:v>
                </c:pt>
                <c:pt idx="1">
                  <c:v>954</c:v>
                </c:pt>
                <c:pt idx="2" formatCode="#,##0">
                  <c:v>2323</c:v>
                </c:pt>
                <c:pt idx="3" formatCode="#,##0">
                  <c:v>4238</c:v>
                </c:pt>
                <c:pt idx="4" formatCode="#,##0">
                  <c:v>12606</c:v>
                </c:pt>
                <c:pt idx="5">
                  <c:v>578</c:v>
                </c:pt>
                <c:pt idx="6">
                  <c:v>281</c:v>
                </c:pt>
                <c:pt idx="7">
                  <c:v>217</c:v>
                </c:pt>
                <c:pt idx="8" formatCode="#,##0">
                  <c:v>38337</c:v>
                </c:pt>
                <c:pt idx="9" formatCode="#,##0">
                  <c:v>10172</c:v>
                </c:pt>
                <c:pt idx="10">
                  <c:v>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77-4F71-861B-55C849A11F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KBC Bežanijska kosa</c:v>
                </c:pt>
                <c:pt idx="1">
                  <c:v>OB Kruševac</c:v>
                </c:pt>
                <c:pt idx="2">
                  <c:v>OB Leskovac</c:v>
                </c:pt>
                <c:pt idx="3">
                  <c:v>OB Zrenjanin</c:v>
                </c:pt>
                <c:pt idx="4">
                  <c:v>KC Kragujevac</c:v>
                </c:pt>
                <c:pt idx="5">
                  <c:v>IMD "Vukan Čupić"</c:v>
                </c:pt>
                <c:pt idx="6">
                  <c:v>GAK-Narodni front</c:v>
                </c:pt>
                <c:pt idx="7">
                  <c:v>OB Senta</c:v>
                </c:pt>
                <c:pt idx="8">
                  <c:v>IOH Banjica</c:v>
                </c:pt>
                <c:pt idx="9">
                  <c:v>Institut za onkologiju Vojvodine</c:v>
                </c:pt>
                <c:pt idx="10">
                  <c:v>ZC Kladovo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#,##0">
                  <c:v>5763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77-4F71-861B-55C849A11F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KBC Bežanijska kosa</c:v>
                </c:pt>
                <c:pt idx="1">
                  <c:v>OB Kruševac</c:v>
                </c:pt>
                <c:pt idx="2">
                  <c:v>OB Leskovac</c:v>
                </c:pt>
                <c:pt idx="3">
                  <c:v>OB Zrenjanin</c:v>
                </c:pt>
                <c:pt idx="4">
                  <c:v>KC Kragujevac</c:v>
                </c:pt>
                <c:pt idx="5">
                  <c:v>IMD "Vukan Čupić"</c:v>
                </c:pt>
                <c:pt idx="6">
                  <c:v>GAK-Narodni front</c:v>
                </c:pt>
                <c:pt idx="7">
                  <c:v>OB Senta</c:v>
                </c:pt>
                <c:pt idx="8">
                  <c:v>IOH Banjica</c:v>
                </c:pt>
                <c:pt idx="9">
                  <c:v>Institut za onkologiju Vojvodine</c:v>
                </c:pt>
                <c:pt idx="10">
                  <c:v>ZC Kladovo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322</c:v>
                </c:pt>
                <c:pt idx="1">
                  <c:v>647</c:v>
                </c:pt>
                <c:pt idx="2" formatCode="#,##0">
                  <c:v>2916</c:v>
                </c:pt>
                <c:pt idx="3" formatCode="#,##0">
                  <c:v>1614</c:v>
                </c:pt>
                <c:pt idx="4" formatCode="#,##0">
                  <c:v>3641</c:v>
                </c:pt>
                <c:pt idx="5" formatCode="#,##0">
                  <c:v>2544</c:v>
                </c:pt>
                <c:pt idx="6">
                  <c:v>452</c:v>
                </c:pt>
                <c:pt idx="7" formatCode="#,##0">
                  <c:v>1447</c:v>
                </c:pt>
                <c:pt idx="8" formatCode="#,##0">
                  <c:v>17151</c:v>
                </c:pt>
                <c:pt idx="9" formatCode="#,##0">
                  <c:v>22302</c:v>
                </c:pt>
                <c:pt idx="10" formatCode="#,##0">
                  <c:v>1422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77-4F71-861B-55C849A11FE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KBC Bežanijska kosa</c:v>
                </c:pt>
                <c:pt idx="1">
                  <c:v>OB Kruševac</c:v>
                </c:pt>
                <c:pt idx="2">
                  <c:v>OB Leskovac</c:v>
                </c:pt>
                <c:pt idx="3">
                  <c:v>OB Zrenjanin</c:v>
                </c:pt>
                <c:pt idx="4">
                  <c:v>KC Kragujevac</c:v>
                </c:pt>
                <c:pt idx="5">
                  <c:v>IMD "Vukan Čupić"</c:v>
                </c:pt>
                <c:pt idx="6">
                  <c:v>GAK-Narodni front</c:v>
                </c:pt>
                <c:pt idx="7">
                  <c:v>OB Senta</c:v>
                </c:pt>
                <c:pt idx="8">
                  <c:v>IOH Banjica</c:v>
                </c:pt>
                <c:pt idx="9">
                  <c:v>Institut za onkologiju Vojvodine</c:v>
                </c:pt>
                <c:pt idx="10">
                  <c:v>ZC Kladovo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26</c:v>
                </c:pt>
                <c:pt idx="1">
                  <c:v>26</c:v>
                </c:pt>
                <c:pt idx="2">
                  <c:v>25</c:v>
                </c:pt>
                <c:pt idx="3">
                  <c:v>8</c:v>
                </c:pt>
                <c:pt idx="4">
                  <c:v>159</c:v>
                </c:pt>
                <c:pt idx="5">
                  <c:v>0</c:v>
                </c:pt>
                <c:pt idx="6">
                  <c:v>8</c:v>
                </c:pt>
                <c:pt idx="7">
                  <c:v>33</c:v>
                </c:pt>
                <c:pt idx="8">
                  <c:v>130</c:v>
                </c:pt>
                <c:pt idx="9">
                  <c:v>0</c:v>
                </c:pt>
                <c:pt idx="1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77-4F71-861B-55C849A11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47143752"/>
        <c:axId val="34714140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KBC Bežanijska kosa</c:v>
                </c:pt>
                <c:pt idx="1">
                  <c:v>OB Kruševac</c:v>
                </c:pt>
                <c:pt idx="2">
                  <c:v>OB Leskovac</c:v>
                </c:pt>
                <c:pt idx="3">
                  <c:v>OB Zrenjanin</c:v>
                </c:pt>
                <c:pt idx="4">
                  <c:v>KC Kragujevac</c:v>
                </c:pt>
                <c:pt idx="5">
                  <c:v>IMD "Vukan Čupić"</c:v>
                </c:pt>
                <c:pt idx="6">
                  <c:v>GAK-Narodni front</c:v>
                </c:pt>
                <c:pt idx="7">
                  <c:v>OB Senta</c:v>
                </c:pt>
                <c:pt idx="8">
                  <c:v>IOH Banjica</c:v>
                </c:pt>
                <c:pt idx="9">
                  <c:v>Institut za onkologiju Vojvodine</c:v>
                </c:pt>
                <c:pt idx="10">
                  <c:v>ZC Kladovo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7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77-4F71-861B-55C849A11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141792"/>
        <c:axId val="347140616"/>
      </c:lineChart>
      <c:catAx>
        <c:axId val="347143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41400"/>
        <c:crosses val="autoZero"/>
        <c:auto val="1"/>
        <c:lblAlgn val="ctr"/>
        <c:lblOffset val="100"/>
        <c:noMultiLvlLbl val="0"/>
      </c:catAx>
      <c:valAx>
        <c:axId val="347141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43752"/>
        <c:crosses val="autoZero"/>
        <c:crossBetween val="between"/>
      </c:valAx>
      <c:valAx>
        <c:axId val="3471406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41792"/>
        <c:crosses val="max"/>
        <c:crossBetween val="between"/>
      </c:valAx>
      <c:catAx>
        <c:axId val="347141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140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31466182920031E-2"/>
          <c:y val="2.4937816118504787E-2"/>
          <c:w val="0.92747877826316172"/>
          <c:h val="0.85143202329766832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Sheet3!$D$1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Sheet3!$A$2:$A$8</c:f>
              <c:strCache>
                <c:ptCount val="7"/>
                <c:pt idx="0">
                  <c:v>GAK - Narodni Front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Kruševac</c:v>
                </c:pt>
                <c:pt idx="4">
                  <c:v>Institut "Vukan Čupić"</c:v>
                </c:pt>
                <c:pt idx="5">
                  <c:v>OB Leskovac</c:v>
                </c:pt>
                <c:pt idx="6">
                  <c:v>ZC Kladovo</c:v>
                </c:pt>
              </c:strCache>
            </c:strRef>
          </c:cat>
          <c:val>
            <c:numRef>
              <c:f>Sheet3!$D$2:$D$8</c:f>
              <c:numCache>
                <c:formatCode>#,##0</c:formatCode>
                <c:ptCount val="7"/>
                <c:pt idx="0">
                  <c:v>22910</c:v>
                </c:pt>
                <c:pt idx="1">
                  <c:v>28660</c:v>
                </c:pt>
                <c:pt idx="2">
                  <c:v>23362</c:v>
                </c:pt>
                <c:pt idx="3">
                  <c:v>13770</c:v>
                </c:pt>
                <c:pt idx="4">
                  <c:v>32305</c:v>
                </c:pt>
                <c:pt idx="5">
                  <c:v>21641</c:v>
                </c:pt>
                <c:pt idx="6">
                  <c:v>63422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09-4704-9640-DC68ADD2F323}"/>
            </c:ext>
          </c:extLst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Lekovi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Sheet3!$A$2:$A$8</c:f>
              <c:strCache>
                <c:ptCount val="7"/>
                <c:pt idx="0">
                  <c:v>GAK - Narodni Front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Kruševac</c:v>
                </c:pt>
                <c:pt idx="4">
                  <c:v>Institut "Vukan Čupić"</c:v>
                </c:pt>
                <c:pt idx="5">
                  <c:v>OB Leskovac</c:v>
                </c:pt>
                <c:pt idx="6">
                  <c:v>ZC Kladovo</c:v>
                </c:pt>
              </c:strCache>
            </c:strRef>
          </c:cat>
          <c:val>
            <c:numRef>
              <c:f>Sheet3!$E$2:$E$8</c:f>
              <c:numCache>
                <c:formatCode>General</c:formatCode>
                <c:ptCount val="7"/>
                <c:pt idx="0">
                  <c:v>114</c:v>
                </c:pt>
                <c:pt idx="1">
                  <c:v>47</c:v>
                </c:pt>
                <c:pt idx="2">
                  <c:v>162</c:v>
                </c:pt>
                <c:pt idx="3">
                  <c:v>665</c:v>
                </c:pt>
                <c:pt idx="4" formatCode="#,##0">
                  <c:v>1149</c:v>
                </c:pt>
                <c:pt idx="5">
                  <c:v>824</c:v>
                </c:pt>
                <c:pt idx="6" formatCode="#,##0">
                  <c:v>1385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09-4704-9640-DC68ADD2F323}"/>
            </c:ext>
          </c:extLst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Sheet3!$A$2:$A$8</c:f>
              <c:strCache>
                <c:ptCount val="7"/>
                <c:pt idx="0">
                  <c:v>GAK - Narodni Front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Kruševac</c:v>
                </c:pt>
                <c:pt idx="4">
                  <c:v>Institut "Vukan Čupić"</c:v>
                </c:pt>
                <c:pt idx="5">
                  <c:v>OB Leskovac</c:v>
                </c:pt>
                <c:pt idx="6">
                  <c:v>ZC Kladovo</c:v>
                </c:pt>
              </c:strCache>
            </c:strRef>
          </c:cat>
          <c:val>
            <c:numRef>
              <c:f>Sheet3!$F$2:$F$8</c:f>
              <c:numCache>
                <c:formatCode>General</c:formatCode>
                <c:ptCount val="7"/>
                <c:pt idx="0">
                  <c:v>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133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09-4704-9640-DC68ADD2F323}"/>
            </c:ext>
          </c:extLst>
        </c:ser>
        <c:ser>
          <c:idx val="4"/>
          <c:order val="4"/>
          <c:tx>
            <c:strRef>
              <c:f>Sheet3!$G$1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Sheet3!$A$2:$A$8</c:f>
              <c:strCache>
                <c:ptCount val="7"/>
                <c:pt idx="0">
                  <c:v>GAK - Narodni Front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Kruševac</c:v>
                </c:pt>
                <c:pt idx="4">
                  <c:v>Institut "Vukan Čupić"</c:v>
                </c:pt>
                <c:pt idx="5">
                  <c:v>OB Leskovac</c:v>
                </c:pt>
                <c:pt idx="6">
                  <c:v>ZC Kladovo</c:v>
                </c:pt>
              </c:strCache>
            </c:strRef>
          </c:cat>
          <c:val>
            <c:numRef>
              <c:f>Sheet3!$G$2:$G$8</c:f>
              <c:numCache>
                <c:formatCode>General</c:formatCode>
                <c:ptCount val="7"/>
                <c:pt idx="0">
                  <c:v>114</c:v>
                </c:pt>
                <c:pt idx="1">
                  <c:v>47</c:v>
                </c:pt>
                <c:pt idx="2">
                  <c:v>162</c:v>
                </c:pt>
                <c:pt idx="3">
                  <c:v>665</c:v>
                </c:pt>
                <c:pt idx="4" formatCode="#,##0">
                  <c:v>1149</c:v>
                </c:pt>
                <c:pt idx="5">
                  <c:v>824</c:v>
                </c:pt>
                <c:pt idx="6" formatCode="#,##0">
                  <c:v>1385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09-4704-9640-DC68ADD2F323}"/>
            </c:ext>
          </c:extLst>
        </c:ser>
        <c:ser>
          <c:idx val="5"/>
          <c:order val="5"/>
          <c:tx>
            <c:strRef>
              <c:f>Sheet3!$H$1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Sheet3!$A$2:$A$8</c:f>
              <c:strCache>
                <c:ptCount val="7"/>
                <c:pt idx="0">
                  <c:v>GAK - Narodni Front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Kruševac</c:v>
                </c:pt>
                <c:pt idx="4">
                  <c:v>Institut "Vukan Čupić"</c:v>
                </c:pt>
                <c:pt idx="5">
                  <c:v>OB Leskovac</c:v>
                </c:pt>
                <c:pt idx="6">
                  <c:v>ZC Kladovo</c:v>
                </c:pt>
              </c:strCache>
            </c:strRef>
          </c:cat>
          <c:val>
            <c:numRef>
              <c:f>Sheet3!$H$2:$H$8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09-4704-9640-DC68ADD2F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7142184"/>
        <c:axId val="347144536"/>
      </c:barChart>
      <c:lineChart>
        <c:grouping val="standar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Sheet3!$A$2:$A$8</c:f>
              <c:strCache>
                <c:ptCount val="7"/>
                <c:pt idx="0">
                  <c:v>GAK - Narodni Front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Kruševac</c:v>
                </c:pt>
                <c:pt idx="4">
                  <c:v>Institut "Vukan Čupić"</c:v>
                </c:pt>
                <c:pt idx="5">
                  <c:v>OB Leskovac</c:v>
                </c:pt>
                <c:pt idx="6">
                  <c:v>ZC Kladovo</c:v>
                </c:pt>
              </c:strCache>
            </c:strRef>
          </c:cat>
          <c:val>
            <c:numRef>
              <c:f>Sheet3!$C$2:$C$8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11</c:v>
                </c:pt>
                <c:pt idx="6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09-4704-9640-DC68ADD2F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919992"/>
        <c:axId val="347145320"/>
      </c:lineChart>
      <c:catAx>
        <c:axId val="34714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44536"/>
        <c:crosses val="autoZero"/>
        <c:auto val="1"/>
        <c:lblAlgn val="ctr"/>
        <c:lblOffset val="100"/>
        <c:noMultiLvlLbl val="0"/>
      </c:catAx>
      <c:valAx>
        <c:axId val="34714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42184"/>
        <c:crosses val="autoZero"/>
        <c:crossBetween val="between"/>
      </c:valAx>
      <c:valAx>
        <c:axId val="3471453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919992"/>
        <c:crosses val="max"/>
        <c:crossBetween val="between"/>
      </c:valAx>
      <c:catAx>
        <c:axId val="347919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1453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29379167182293"/>
          <c:y val="0.92896203346915551"/>
          <c:w val="0.76114127771773055"/>
          <c:h val="5.7435521375296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Ukupan broj računa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IOH Banjica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Leskovac</c:v>
                </c:pt>
                <c:pt idx="4">
                  <c:v>KBC Bežanijska kosa</c:v>
                </c:pt>
                <c:pt idx="5">
                  <c:v>IMD  "Vukan Čupić"</c:v>
                </c:pt>
                <c:pt idx="6">
                  <c:v>OB Kruševac</c:v>
                </c:pt>
                <c:pt idx="7">
                  <c:v>OB Senta</c:v>
                </c:pt>
                <c:pt idx="8">
                  <c:v>ZC Kladovo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202</c:v>
                </c:pt>
                <c:pt idx="1">
                  <c:v>72</c:v>
                </c:pt>
                <c:pt idx="2">
                  <c:v>35</c:v>
                </c:pt>
                <c:pt idx="3">
                  <c:v>14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38-4E4C-9F39-43FF47DB53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Usluge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IOH Banjica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Leskovac</c:v>
                </c:pt>
                <c:pt idx="4">
                  <c:v>KBC Bežanijska kosa</c:v>
                </c:pt>
                <c:pt idx="5">
                  <c:v>IMD  "Vukan Čupić"</c:v>
                </c:pt>
                <c:pt idx="6">
                  <c:v>OB Kruševac</c:v>
                </c:pt>
                <c:pt idx="7">
                  <c:v>OB Senta</c:v>
                </c:pt>
                <c:pt idx="8">
                  <c:v>ZC Kladovo</c:v>
                </c:pt>
              </c:strCache>
            </c:strRef>
          </c:cat>
          <c:val>
            <c:numRef>
              <c:f>Sheet1!$D$2:$D$10</c:f>
              <c:numCache>
                <c:formatCode>#,##0</c:formatCode>
                <c:ptCount val="9"/>
                <c:pt idx="0">
                  <c:v>18817</c:v>
                </c:pt>
                <c:pt idx="1">
                  <c:v>7426</c:v>
                </c:pt>
                <c:pt idx="2">
                  <c:v>16183</c:v>
                </c:pt>
                <c:pt idx="3">
                  <c:v>16003</c:v>
                </c:pt>
                <c:pt idx="4">
                  <c:v>9267</c:v>
                </c:pt>
                <c:pt idx="5">
                  <c:v>16231</c:v>
                </c:pt>
                <c:pt idx="6">
                  <c:v>16055</c:v>
                </c:pt>
                <c:pt idx="7">
                  <c:v>9401</c:v>
                </c:pt>
                <c:pt idx="8">
                  <c:v>25828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38-4E4C-9F39-43FF47DB53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IOH Banjica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Leskovac</c:v>
                </c:pt>
                <c:pt idx="4">
                  <c:v>KBC Bežanijska kosa</c:v>
                </c:pt>
                <c:pt idx="5">
                  <c:v>IMD  "Vukan Čupić"</c:v>
                </c:pt>
                <c:pt idx="6">
                  <c:v>OB Kruševac</c:v>
                </c:pt>
                <c:pt idx="7">
                  <c:v>OB Senta</c:v>
                </c:pt>
                <c:pt idx="8">
                  <c:v>ZC Kladovo</c:v>
                </c:pt>
              </c:strCache>
            </c:strRef>
          </c:cat>
          <c:val>
            <c:numRef>
              <c:f>Sheet1!$E$2:$E$10</c:f>
              <c:numCache>
                <c:formatCode>#,##0</c:formatCode>
                <c:ptCount val="9"/>
                <c:pt idx="0">
                  <c:v>1217</c:v>
                </c:pt>
                <c:pt idx="1">
                  <c:v>29306</c:v>
                </c:pt>
                <c:pt idx="2">
                  <c:v>3205</c:v>
                </c:pt>
                <c:pt idx="3">
                  <c:v>2319</c:v>
                </c:pt>
                <c:pt idx="4" formatCode="General">
                  <c:v>372</c:v>
                </c:pt>
                <c:pt idx="5">
                  <c:v>1444</c:v>
                </c:pt>
                <c:pt idx="6" formatCode="General">
                  <c:v>831</c:v>
                </c:pt>
                <c:pt idx="7" formatCode="General">
                  <c:v>0</c:v>
                </c:pt>
                <c:pt idx="8">
                  <c:v>5930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38-4E4C-9F39-43FF47DB535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IOH Banjica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Leskovac</c:v>
                </c:pt>
                <c:pt idx="4">
                  <c:v>KBC Bežanijska kosa</c:v>
                </c:pt>
                <c:pt idx="5">
                  <c:v>IMD  "Vukan Čupić"</c:v>
                </c:pt>
                <c:pt idx="6">
                  <c:v>OB Kruševac</c:v>
                </c:pt>
                <c:pt idx="7">
                  <c:v>OB Senta</c:v>
                </c:pt>
                <c:pt idx="8">
                  <c:v>ZC Kladovo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147</c:v>
                </c:pt>
                <c:pt idx="1">
                  <c:v>208</c:v>
                </c:pt>
                <c:pt idx="2">
                  <c:v>262</c:v>
                </c:pt>
                <c:pt idx="3">
                  <c:v>0</c:v>
                </c:pt>
                <c:pt idx="4">
                  <c:v>0</c:v>
                </c:pt>
                <c:pt idx="5">
                  <c:v>831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38-4E4C-9F39-43FF47DB535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IOH Banjica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Leskovac</c:v>
                </c:pt>
                <c:pt idx="4">
                  <c:v>KBC Bežanijska kosa</c:v>
                </c:pt>
                <c:pt idx="5">
                  <c:v>IMD  "Vukan Čupić"</c:v>
                </c:pt>
                <c:pt idx="6">
                  <c:v>OB Kruševac</c:v>
                </c:pt>
                <c:pt idx="7">
                  <c:v>OB Senta</c:v>
                </c:pt>
                <c:pt idx="8">
                  <c:v>ZC Kladovo</c:v>
                </c:pt>
              </c:strCache>
            </c:strRef>
          </c:cat>
          <c:val>
            <c:numRef>
              <c:f>Sheet1!$G$2:$G$10</c:f>
              <c:numCache>
                <c:formatCode>#,##0</c:formatCode>
                <c:ptCount val="9"/>
                <c:pt idx="0" formatCode="General">
                  <c:v>725</c:v>
                </c:pt>
                <c:pt idx="1">
                  <c:v>1489</c:v>
                </c:pt>
                <c:pt idx="2" formatCode="General">
                  <c:v>195</c:v>
                </c:pt>
                <c:pt idx="3">
                  <c:v>1095</c:v>
                </c:pt>
                <c:pt idx="4" formatCode="General">
                  <c:v>148</c:v>
                </c:pt>
                <c:pt idx="5" formatCode="General">
                  <c:v>747</c:v>
                </c:pt>
                <c:pt idx="6" formatCode="General">
                  <c:v>400</c:v>
                </c:pt>
                <c:pt idx="7" formatCode="General">
                  <c:v>0</c:v>
                </c:pt>
                <c:pt idx="8">
                  <c:v>1227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38-4E4C-9F39-43FF47DB535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IOH Banjica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Leskovac</c:v>
                </c:pt>
                <c:pt idx="4">
                  <c:v>KBC Bežanijska kosa</c:v>
                </c:pt>
                <c:pt idx="5">
                  <c:v>IMD  "Vukan Čupić"</c:v>
                </c:pt>
                <c:pt idx="6">
                  <c:v>OB Kruševac</c:v>
                </c:pt>
                <c:pt idx="7">
                  <c:v>OB Senta</c:v>
                </c:pt>
                <c:pt idx="8">
                  <c:v>ZC Kladovo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  <c:pt idx="0">
                  <c:v>104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38-4E4C-9F39-43FF47DB5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47917248"/>
        <c:axId val="34791607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IOH Banjica</c:v>
                </c:pt>
                <c:pt idx="1">
                  <c:v>KC Kragujevac</c:v>
                </c:pt>
                <c:pt idx="2">
                  <c:v>OB Zrenjanin</c:v>
                </c:pt>
                <c:pt idx="3">
                  <c:v>OB Leskovac</c:v>
                </c:pt>
                <c:pt idx="4">
                  <c:v>KBC Bežanijska kosa</c:v>
                </c:pt>
                <c:pt idx="5">
                  <c:v>IMD  "Vukan Čupić"</c:v>
                </c:pt>
                <c:pt idx="6">
                  <c:v>OB Kruševac</c:v>
                </c:pt>
                <c:pt idx="7">
                  <c:v>OB Senta</c:v>
                </c:pt>
                <c:pt idx="8">
                  <c:v>ZC Kladovo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1</c:v>
                </c:pt>
                <c:pt idx="5">
                  <c:v>10</c:v>
                </c:pt>
                <c:pt idx="6">
                  <c:v>8</c:v>
                </c:pt>
                <c:pt idx="7">
                  <c:v>4</c:v>
                </c:pt>
                <c:pt idx="8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38-4E4C-9F39-43FF47DB5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914504"/>
        <c:axId val="347918816"/>
      </c:lineChart>
      <c:catAx>
        <c:axId val="34791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916072"/>
        <c:crosses val="autoZero"/>
        <c:auto val="1"/>
        <c:lblAlgn val="ctr"/>
        <c:lblOffset val="100"/>
        <c:noMultiLvlLbl val="0"/>
      </c:catAx>
      <c:valAx>
        <c:axId val="34791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917248"/>
        <c:crosses val="autoZero"/>
        <c:crossBetween val="between"/>
      </c:valAx>
      <c:valAx>
        <c:axId val="3479188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914504"/>
        <c:crosses val="max"/>
        <c:crossBetween val="between"/>
      </c:valAx>
      <c:catAx>
        <c:axId val="347914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918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Bolnica 14</c:v>
                </c:pt>
                <c:pt idx="1">
                  <c:v>Bolnica 13</c:v>
                </c:pt>
                <c:pt idx="2">
                  <c:v>Bolnica 12</c:v>
                </c:pt>
                <c:pt idx="3">
                  <c:v>Bolnica 11</c:v>
                </c:pt>
                <c:pt idx="4">
                  <c:v>Bolnica 10</c:v>
                </c:pt>
                <c:pt idx="5">
                  <c:v>Bolnica 9</c:v>
                </c:pt>
                <c:pt idx="6">
                  <c:v>Bolnica 8</c:v>
                </c:pt>
                <c:pt idx="7">
                  <c:v>Bolnica 7</c:v>
                </c:pt>
                <c:pt idx="8">
                  <c:v>Bolnica 6</c:v>
                </c:pt>
                <c:pt idx="9">
                  <c:v>Bolnica 5</c:v>
                </c:pt>
                <c:pt idx="10">
                  <c:v>Bolnica 4</c:v>
                </c:pt>
                <c:pt idx="11">
                  <c:v>Bolnica 3</c:v>
                </c:pt>
                <c:pt idx="12">
                  <c:v>Bolnica 2</c:v>
                </c:pt>
                <c:pt idx="13">
                  <c:v>Bolnica 1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2.2799999999999998</c:v>
                </c:pt>
                <c:pt idx="1">
                  <c:v>1.49</c:v>
                </c:pt>
                <c:pt idx="2">
                  <c:v>1.27</c:v>
                </c:pt>
                <c:pt idx="3">
                  <c:v>1.25</c:v>
                </c:pt>
                <c:pt idx="4">
                  <c:v>1.1399999999999999</c:v>
                </c:pt>
                <c:pt idx="5">
                  <c:v>1.1000000000000001</c:v>
                </c:pt>
                <c:pt idx="6">
                  <c:v>1.04</c:v>
                </c:pt>
                <c:pt idx="7">
                  <c:v>1.03</c:v>
                </c:pt>
                <c:pt idx="8">
                  <c:v>0.97</c:v>
                </c:pt>
                <c:pt idx="9">
                  <c:v>0.84</c:v>
                </c:pt>
                <c:pt idx="10">
                  <c:v>0.84</c:v>
                </c:pt>
                <c:pt idx="11">
                  <c:v>0.81</c:v>
                </c:pt>
                <c:pt idx="12">
                  <c:v>0.78</c:v>
                </c:pt>
                <c:pt idx="13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10-433B-A6CC-B9340C773F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347914896"/>
        <c:axId val="347921168"/>
        <c:axId val="0"/>
      </c:bar3DChart>
      <c:catAx>
        <c:axId val="347914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921168"/>
        <c:crosses val="autoZero"/>
        <c:auto val="1"/>
        <c:lblAlgn val="ctr"/>
        <c:lblOffset val="100"/>
        <c:noMultiLvlLbl val="0"/>
      </c:catAx>
      <c:valAx>
        <c:axId val="347921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91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Usluge - bez BO dana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Sheet2!$B$2:$B$16</c:f>
              <c:numCache>
                <c:formatCode>General</c:formatCode>
                <c:ptCount val="15"/>
                <c:pt idx="0">
                  <c:v>136000242</c:v>
                </c:pt>
                <c:pt idx="1">
                  <c:v>113777458</c:v>
                </c:pt>
                <c:pt idx="2">
                  <c:v>50560268</c:v>
                </c:pt>
                <c:pt idx="3">
                  <c:v>62300950</c:v>
                </c:pt>
                <c:pt idx="4">
                  <c:v>48451865</c:v>
                </c:pt>
                <c:pt idx="5">
                  <c:v>53562939</c:v>
                </c:pt>
                <c:pt idx="6">
                  <c:v>72245080</c:v>
                </c:pt>
                <c:pt idx="7">
                  <c:v>43920745</c:v>
                </c:pt>
                <c:pt idx="8">
                  <c:v>25878347</c:v>
                </c:pt>
                <c:pt idx="9">
                  <c:v>25225847</c:v>
                </c:pt>
                <c:pt idx="10">
                  <c:v>56275510</c:v>
                </c:pt>
                <c:pt idx="11">
                  <c:v>13812804</c:v>
                </c:pt>
                <c:pt idx="12">
                  <c:v>14112756</c:v>
                </c:pt>
                <c:pt idx="13">
                  <c:v>2979738</c:v>
                </c:pt>
                <c:pt idx="14">
                  <c:v>719104548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FF-4EB4-8150-A2436B5EFE4F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BO dan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Sheet2!$C$2:$C$16</c:f>
              <c:numCache>
                <c:formatCode>General</c:formatCode>
                <c:ptCount val="15"/>
                <c:pt idx="0">
                  <c:v>58596986</c:v>
                </c:pt>
                <c:pt idx="1">
                  <c:v>11917087</c:v>
                </c:pt>
                <c:pt idx="2">
                  <c:v>13906999</c:v>
                </c:pt>
                <c:pt idx="3">
                  <c:v>15083269</c:v>
                </c:pt>
                <c:pt idx="4">
                  <c:v>8694611</c:v>
                </c:pt>
                <c:pt idx="5">
                  <c:v>25035933</c:v>
                </c:pt>
                <c:pt idx="6">
                  <c:v>20027692</c:v>
                </c:pt>
                <c:pt idx="7">
                  <c:v>14221955</c:v>
                </c:pt>
                <c:pt idx="8">
                  <c:v>23156487</c:v>
                </c:pt>
                <c:pt idx="9">
                  <c:v>18032525</c:v>
                </c:pt>
                <c:pt idx="10">
                  <c:v>18224725</c:v>
                </c:pt>
                <c:pt idx="11">
                  <c:v>9589323</c:v>
                </c:pt>
                <c:pt idx="12">
                  <c:v>5698029</c:v>
                </c:pt>
                <c:pt idx="13">
                  <c:v>1801446</c:v>
                </c:pt>
                <c:pt idx="14">
                  <c:v>243987066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FF-4EB4-8150-A2436B5EFE4F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Lekovi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Sheet2!$D$2:$D$16</c:f>
              <c:numCache>
                <c:formatCode>General</c:formatCode>
                <c:ptCount val="15"/>
                <c:pt idx="0">
                  <c:v>118706933</c:v>
                </c:pt>
                <c:pt idx="1">
                  <c:v>17735821</c:v>
                </c:pt>
                <c:pt idx="2">
                  <c:v>11509523</c:v>
                </c:pt>
                <c:pt idx="3">
                  <c:v>43530314</c:v>
                </c:pt>
                <c:pt idx="4">
                  <c:v>109298098</c:v>
                </c:pt>
                <c:pt idx="5">
                  <c:v>8480229</c:v>
                </c:pt>
                <c:pt idx="6">
                  <c:v>7694310</c:v>
                </c:pt>
                <c:pt idx="7">
                  <c:v>56008996</c:v>
                </c:pt>
                <c:pt idx="8">
                  <c:v>10485779</c:v>
                </c:pt>
                <c:pt idx="9">
                  <c:v>12687282</c:v>
                </c:pt>
                <c:pt idx="10">
                  <c:v>11545878</c:v>
                </c:pt>
                <c:pt idx="11">
                  <c:v>2464503</c:v>
                </c:pt>
                <c:pt idx="12">
                  <c:v>3897639</c:v>
                </c:pt>
                <c:pt idx="13">
                  <c:v>268312</c:v>
                </c:pt>
                <c:pt idx="14">
                  <c:v>414313615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FF-4EB4-8150-A2436B5EFE4F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Materijal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Sheet2!$E$2:$E$16</c:f>
              <c:numCache>
                <c:formatCode>General</c:formatCode>
                <c:ptCount val="15"/>
                <c:pt idx="0">
                  <c:v>48697289</c:v>
                </c:pt>
                <c:pt idx="1">
                  <c:v>67333313</c:v>
                </c:pt>
                <c:pt idx="2">
                  <c:v>60000917</c:v>
                </c:pt>
                <c:pt idx="3">
                  <c:v>21768505</c:v>
                </c:pt>
                <c:pt idx="4">
                  <c:v>5660581</c:v>
                </c:pt>
                <c:pt idx="5">
                  <c:v>53101828</c:v>
                </c:pt>
                <c:pt idx="6">
                  <c:v>9539327</c:v>
                </c:pt>
                <c:pt idx="7">
                  <c:v>11361962</c:v>
                </c:pt>
                <c:pt idx="8">
                  <c:v>15970924</c:v>
                </c:pt>
                <c:pt idx="9">
                  <c:v>12032289</c:v>
                </c:pt>
                <c:pt idx="10">
                  <c:v>6765160</c:v>
                </c:pt>
                <c:pt idx="11">
                  <c:v>2207276</c:v>
                </c:pt>
                <c:pt idx="12">
                  <c:v>2125877</c:v>
                </c:pt>
                <c:pt idx="13">
                  <c:v>4858</c:v>
                </c:pt>
                <c:pt idx="14">
                  <c:v>316613826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FF-4EB4-8150-A2436B5EFE4F}"/>
            </c:ext>
          </c:extLst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Sheet2!$F$2:$F$16</c:f>
              <c:numCache>
                <c:formatCode>General</c:formatCode>
                <c:ptCount val="15"/>
                <c:pt idx="0">
                  <c:v>3204786</c:v>
                </c:pt>
                <c:pt idx="1">
                  <c:v>3272643</c:v>
                </c:pt>
                <c:pt idx="2">
                  <c:v>1269554</c:v>
                </c:pt>
                <c:pt idx="3">
                  <c:v>2033549</c:v>
                </c:pt>
                <c:pt idx="4">
                  <c:v>602017</c:v>
                </c:pt>
                <c:pt idx="5">
                  <c:v>1731940</c:v>
                </c:pt>
                <c:pt idx="6">
                  <c:v>749581</c:v>
                </c:pt>
                <c:pt idx="7">
                  <c:v>1714153</c:v>
                </c:pt>
                <c:pt idx="8">
                  <c:v>647891</c:v>
                </c:pt>
                <c:pt idx="9">
                  <c:v>677926</c:v>
                </c:pt>
                <c:pt idx="10">
                  <c:v>1034795</c:v>
                </c:pt>
                <c:pt idx="11">
                  <c:v>363651</c:v>
                </c:pt>
                <c:pt idx="12">
                  <c:v>173535</c:v>
                </c:pt>
                <c:pt idx="13">
                  <c:v>0</c:v>
                </c:pt>
                <c:pt idx="14">
                  <c:v>17476022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FF-4EB4-8150-A2436B5EFE4F}"/>
            </c:ext>
          </c:extLst>
        </c:ser>
        <c:ser>
          <c:idx val="5"/>
          <c:order val="5"/>
          <c:tx>
            <c:strRef>
              <c:f>Sheet2!$G$1</c:f>
              <c:strCache>
                <c:ptCount val="1"/>
                <c:pt idx="0">
                  <c:v>Materijal i lekovi koji se plaćaju mimo predračuna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Sheet2!$G$2:$G$16</c:f>
              <c:numCache>
                <c:formatCode>General</c:formatCode>
                <c:ptCount val="15"/>
                <c:pt idx="0">
                  <c:v>5095901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336061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5431962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FF-4EB4-8150-A2436B5EFE4F}"/>
            </c:ext>
          </c:extLst>
        </c:ser>
        <c:ser>
          <c:idx val="6"/>
          <c:order val="6"/>
          <c:tx>
            <c:strRef>
              <c:f>Sheet2!$H$1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Sheet2!$H$2:$H$16</c:f>
              <c:numCache>
                <c:formatCode>General</c:formatCode>
                <c:ptCount val="15"/>
                <c:pt idx="0">
                  <c:v>644826</c:v>
                </c:pt>
                <c:pt idx="1">
                  <c:v>373534</c:v>
                </c:pt>
                <c:pt idx="2">
                  <c:v>827967</c:v>
                </c:pt>
                <c:pt idx="3">
                  <c:v>196764</c:v>
                </c:pt>
                <c:pt idx="4">
                  <c:v>925</c:v>
                </c:pt>
                <c:pt idx="5">
                  <c:v>97927</c:v>
                </c:pt>
                <c:pt idx="6">
                  <c:v>20005</c:v>
                </c:pt>
                <c:pt idx="7">
                  <c:v>8502</c:v>
                </c:pt>
                <c:pt idx="8">
                  <c:v>100597</c:v>
                </c:pt>
                <c:pt idx="9">
                  <c:v>127358</c:v>
                </c:pt>
                <c:pt idx="10">
                  <c:v>90409</c:v>
                </c:pt>
                <c:pt idx="11">
                  <c:v>71</c:v>
                </c:pt>
                <c:pt idx="12">
                  <c:v>1285</c:v>
                </c:pt>
                <c:pt idx="13">
                  <c:v>795</c:v>
                </c:pt>
                <c:pt idx="14">
                  <c:v>3406383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FF-4EB4-8150-A2436B5EF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52399552"/>
        <c:axId val="452410136"/>
      </c:barChart>
      <c:catAx>
        <c:axId val="4523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410136"/>
        <c:crosses val="autoZero"/>
        <c:auto val="1"/>
        <c:lblAlgn val="ctr"/>
        <c:lblOffset val="100"/>
        <c:noMultiLvlLbl val="0"/>
      </c:catAx>
      <c:valAx>
        <c:axId val="452410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3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96-4CB9-AC4F-ADDE8DA674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96-4CB9-AC4F-ADDE8DA674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96-4CB9-AC4F-ADDE8DA674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96-4CB9-AC4F-ADDE8DA674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096-4CB9-AC4F-ADDE8DA674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096-4CB9-AC4F-ADDE8DA674D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096-4CB9-AC4F-ADDE8DA674D7}"/>
              </c:ext>
            </c:extLst>
          </c:dPt>
          <c:dLbls>
            <c:dLbl>
              <c:idx val="0"/>
              <c:layout>
                <c:manualLayout>
                  <c:x val="-0.13494168817512667"/>
                  <c:y val="7.595743020827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96-4CB9-AC4F-ADDE8DA674D7}"/>
                </c:ext>
              </c:extLst>
            </c:dLbl>
            <c:dLbl>
              <c:idx val="1"/>
              <c:layout>
                <c:manualLayout>
                  <c:x val="-1.037483205653952E-2"/>
                  <c:y val="-0.180208464916517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96-4CB9-AC4F-ADDE8DA674D7}"/>
                </c:ext>
              </c:extLst>
            </c:dLbl>
            <c:dLbl>
              <c:idx val="2"/>
              <c:layout>
                <c:manualLayout>
                  <c:x val="0.11042184210834133"/>
                  <c:y val="-8.5103730894121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96-4CB9-AC4F-ADDE8DA674D7}"/>
                </c:ext>
              </c:extLst>
            </c:dLbl>
            <c:dLbl>
              <c:idx val="3"/>
              <c:layout>
                <c:manualLayout>
                  <c:x val="9.1714120399781107E-2"/>
                  <c:y val="0.15958470489452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96-4CB9-AC4F-ADDE8DA674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Usluge - bez BO dana</c:v>
                </c:pt>
                <c:pt idx="1">
                  <c:v>BO dan</c:v>
                </c:pt>
                <c:pt idx="2">
                  <c:v>Lekovi</c:v>
                </c:pt>
                <c:pt idx="3">
                  <c:v>Materijal </c:v>
                </c:pt>
                <c:pt idx="4">
                  <c:v>Krv</c:v>
                </c:pt>
                <c:pt idx="5">
                  <c:v>Materijal i lekovi koji se plaćaju mimo predračuna</c:v>
                </c:pt>
                <c:pt idx="6">
                  <c:v>Participacija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0.42039708753008082</c:v>
                </c:pt>
                <c:pt idx="1">
                  <c:v>0.14263774610616092</c:v>
                </c:pt>
                <c:pt idx="2">
                  <c:v>0.24221267624364851</c:v>
                </c:pt>
                <c:pt idx="3">
                  <c:v>0.18509621541450155</c:v>
                </c:pt>
                <c:pt idx="4">
                  <c:v>1.0216690703521483E-2</c:v>
                </c:pt>
                <c:pt idx="5">
                  <c:v>3.175589711851013E-3</c:v>
                </c:pt>
                <c:pt idx="6">
                  <c:v>1.991412091878439E-3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096-4CB9-AC4F-ADDE8DA67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Troškovi e-faktura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Sheet1!$B$2:$B$15</c:f>
              <c:numCache>
                <c:formatCode>#,##0</c:formatCode>
                <c:ptCount val="14"/>
                <c:pt idx="0">
                  <c:v>367854647</c:v>
                </c:pt>
                <c:pt idx="1">
                  <c:v>213707156</c:v>
                </c:pt>
                <c:pt idx="2">
                  <c:v>137033472</c:v>
                </c:pt>
                <c:pt idx="3">
                  <c:v>144571377</c:v>
                </c:pt>
                <c:pt idx="4">
                  <c:v>172228500</c:v>
                </c:pt>
                <c:pt idx="5">
                  <c:v>141788772</c:v>
                </c:pt>
                <c:pt idx="6">
                  <c:v>110255991</c:v>
                </c:pt>
                <c:pt idx="7">
                  <c:v>126856230</c:v>
                </c:pt>
                <c:pt idx="8">
                  <c:v>75643288</c:v>
                </c:pt>
                <c:pt idx="9">
                  <c:v>67462985</c:v>
                </c:pt>
                <c:pt idx="10">
                  <c:v>93590579</c:v>
                </c:pt>
                <c:pt idx="11">
                  <c:v>28437556</c:v>
                </c:pt>
                <c:pt idx="12">
                  <c:v>26007836</c:v>
                </c:pt>
                <c:pt idx="13">
                  <c:v>5098076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47-47B9-9A49-15C6C272FB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Troškovi po izveštaju</c:v>
                </c:pt>
              </c:strCache>
            </c:strRef>
          </c:tx>
          <c:spPr>
            <a:solidFill>
              <a:srgbClr val="FFFF00">
                <a:alpha val="70000"/>
              </a:srgbClr>
            </a:solidFill>
            <a:ln w="15875"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Sheet1!$C$2:$C$15</c:f>
              <c:numCache>
                <c:formatCode>#,##0</c:formatCode>
                <c:ptCount val="14"/>
                <c:pt idx="0">
                  <c:v>373832070</c:v>
                </c:pt>
                <c:pt idx="1">
                  <c:v>163672726</c:v>
                </c:pt>
                <c:pt idx="2">
                  <c:v>143558985</c:v>
                </c:pt>
                <c:pt idx="3">
                  <c:v>136972736</c:v>
                </c:pt>
                <c:pt idx="4">
                  <c:v>167245131</c:v>
                </c:pt>
                <c:pt idx="5">
                  <c:v>130684621</c:v>
                </c:pt>
                <c:pt idx="6">
                  <c:v>98709327</c:v>
                </c:pt>
                <c:pt idx="7">
                  <c:v>153488175</c:v>
                </c:pt>
                <c:pt idx="8">
                  <c:v>134225268</c:v>
                </c:pt>
                <c:pt idx="9">
                  <c:v>105556100</c:v>
                </c:pt>
                <c:pt idx="10">
                  <c:v>86669788</c:v>
                </c:pt>
                <c:pt idx="11">
                  <c:v>34353171</c:v>
                </c:pt>
                <c:pt idx="12">
                  <c:v>26994065</c:v>
                </c:pt>
                <c:pt idx="13">
                  <c:v>6386658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47-47B9-9A49-15C6C272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93463600"/>
        <c:axId val="293467912"/>
      </c:barChart>
      <c:catAx>
        <c:axId val="29346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467912"/>
        <c:crosses val="autoZero"/>
        <c:auto val="1"/>
        <c:lblAlgn val="ctr"/>
        <c:lblOffset val="100"/>
        <c:noMultiLvlLbl val="0"/>
      </c:catAx>
      <c:valAx>
        <c:axId val="293467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46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5345581802274"/>
          <c:y val="0.93881918263108"/>
          <c:w val="0.5085347483738446"/>
          <c:h val="4.5536174950628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Dijalizni materijal i lekovi za dijalizu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Sheet1!$B$2:$B$15</c:f>
              <c:numCache>
                <c:formatCode>#,##0.00</c:formatCode>
                <c:ptCount val="14"/>
                <c:pt idx="0">
                  <c:v>8015006.21</c:v>
                </c:pt>
                <c:pt idx="1">
                  <c:v>377871.14</c:v>
                </c:pt>
                <c:pt idx="2">
                  <c:v>638032.64000000013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>
                  <c:v>784340.32</c:v>
                </c:pt>
                <c:pt idx="8">
                  <c:v>5038660.49</c:v>
                </c:pt>
                <c:pt idx="9">
                  <c:v>6483976.7300000004</c:v>
                </c:pt>
                <c:pt idx="10">
                  <c:v>59233.279999999999</c:v>
                </c:pt>
                <c:pt idx="11">
                  <c:v>518198.46</c:v>
                </c:pt>
                <c:pt idx="12">
                  <c:v>1229895.3899999999</c:v>
                </c:pt>
                <c:pt idx="1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B3-4792-9D4A-7D229ACE9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Sanitetski i medicinski potrošni materijal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Sheet1!$C$2:$C$15</c:f>
              <c:numCache>
                <c:formatCode>#,##0.00</c:formatCode>
                <c:ptCount val="14"/>
                <c:pt idx="0">
                  <c:v>22386473.949999999</c:v>
                </c:pt>
                <c:pt idx="1">
                  <c:v>42366385.710000001</c:v>
                </c:pt>
                <c:pt idx="2">
                  <c:v>34827852.623809986</c:v>
                </c:pt>
                <c:pt idx="3">
                  <c:v>10754171.58</c:v>
                </c:pt>
                <c:pt idx="4">
                  <c:v>4257588.18</c:v>
                </c:pt>
                <c:pt idx="5">
                  <c:v>6550208.8700000001</c:v>
                </c:pt>
                <c:pt idx="6">
                  <c:v>9539326.8000000007</c:v>
                </c:pt>
                <c:pt idx="7">
                  <c:v>7925999.5300000003</c:v>
                </c:pt>
                <c:pt idx="8">
                  <c:v>5242927.34</c:v>
                </c:pt>
                <c:pt idx="9">
                  <c:v>4165520.98</c:v>
                </c:pt>
                <c:pt idx="10">
                  <c:v>4314609.8499999996</c:v>
                </c:pt>
                <c:pt idx="11">
                  <c:v>1528113.39</c:v>
                </c:pt>
                <c:pt idx="12">
                  <c:v>861540.42</c:v>
                </c:pt>
                <c:pt idx="13">
                  <c:v>48579.73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B3-4792-9D4A-7D229ACE9C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Ugradni materijal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Sheet1!$D$2:$D$15</c:f>
              <c:numCache>
                <c:formatCode>#,##0.00</c:formatCode>
                <c:ptCount val="14"/>
                <c:pt idx="0">
                  <c:v>18295808.879999999</c:v>
                </c:pt>
                <c:pt idx="1">
                  <c:v>24589056.600000001</c:v>
                </c:pt>
                <c:pt idx="2">
                  <c:v>24535031.480000004</c:v>
                </c:pt>
                <c:pt idx="3">
                  <c:v>11014333.210000001</c:v>
                </c:pt>
                <c:pt idx="4">
                  <c:v>1402992.35</c:v>
                </c:pt>
                <c:pt idx="5">
                  <c:v>46551619.020000003</c:v>
                </c:pt>
                <c:pt idx="6" formatCode="General">
                  <c:v>0</c:v>
                </c:pt>
                <c:pt idx="7">
                  <c:v>2651621.84</c:v>
                </c:pt>
                <c:pt idx="8">
                  <c:v>5689335.7000000002</c:v>
                </c:pt>
                <c:pt idx="9">
                  <c:v>1382791.7</c:v>
                </c:pt>
                <c:pt idx="10">
                  <c:v>2391317.34</c:v>
                </c:pt>
                <c:pt idx="11">
                  <c:v>160963.82999999999</c:v>
                </c:pt>
                <c:pt idx="12">
                  <c:v>34440.870000000003</c:v>
                </c:pt>
                <c:pt idx="1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B3-4792-9D4A-7D229ACE9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93469088"/>
        <c:axId val="293468696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Medicinski materijal i lekovi koji se plaćaju mimo predračuna sredstava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 formatCode="#,##0.00">
                  <c:v>5095900.82</c:v>
                </c:pt>
                <c:pt idx="2" formatCode="#,##0.00">
                  <c:v>0</c:v>
                </c:pt>
                <c:pt idx="7" formatCode="#,##0.00">
                  <c:v>336061.41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B3-4792-9D4A-7D229ACE9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3469088"/>
        <c:axId val="293468696"/>
      </c:line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Udeo materijala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Sheet1!$F$2:$F$15</c:f>
              <c:numCache>
                <c:formatCode>0.00%</c:formatCode>
                <c:ptCount val="14"/>
                <c:pt idx="0">
                  <c:v>0.1444</c:v>
                </c:pt>
                <c:pt idx="1">
                  <c:v>0.4133</c:v>
                </c:pt>
                <c:pt idx="2">
                  <c:v>0.41799999999999998</c:v>
                </c:pt>
                <c:pt idx="3">
                  <c:v>0.15939999999999999</c:v>
                </c:pt>
                <c:pt idx="4">
                  <c:v>3.3799999999999997E-2</c:v>
                </c:pt>
                <c:pt idx="5">
                  <c:v>0.41249999999999998</c:v>
                </c:pt>
                <c:pt idx="6">
                  <c:v>9.6699999999999994E-2</c:v>
                </c:pt>
                <c:pt idx="7">
                  <c:v>7.6200000000000004E-2</c:v>
                </c:pt>
                <c:pt idx="8">
                  <c:v>0.1192</c:v>
                </c:pt>
                <c:pt idx="9">
                  <c:v>0.1143</c:v>
                </c:pt>
                <c:pt idx="10">
                  <c:v>7.8200000000000006E-2</c:v>
                </c:pt>
                <c:pt idx="11">
                  <c:v>6.4299999999999996E-2</c:v>
                </c:pt>
                <c:pt idx="12">
                  <c:v>7.8799999999999995E-2</c:v>
                </c:pt>
                <c:pt idx="13">
                  <c:v>7.6E-3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9B3-4792-9D4A-7D229ACE9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421456"/>
        <c:axId val="293462032"/>
      </c:lineChart>
      <c:catAx>
        <c:axId val="29346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468696"/>
        <c:crosses val="autoZero"/>
        <c:auto val="1"/>
        <c:lblAlgn val="ctr"/>
        <c:lblOffset val="100"/>
        <c:noMultiLvlLbl val="0"/>
      </c:catAx>
      <c:valAx>
        <c:axId val="293468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469088"/>
        <c:crosses val="autoZero"/>
        <c:crossBetween val="between"/>
      </c:valAx>
      <c:valAx>
        <c:axId val="293462032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1456"/>
        <c:crosses val="max"/>
        <c:crossBetween val="between"/>
      </c:valAx>
      <c:catAx>
        <c:axId val="344421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34620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69190535965613"/>
          <c:y val="3.2084656814648151E-2"/>
          <c:w val="0.83953903975358946"/>
          <c:h val="0.50800547905404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Lekovi u ustanovi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Sheet1!$B$2:$B$15</c:f>
              <c:numCache>
                <c:formatCode>#,##0.00</c:formatCode>
                <c:ptCount val="14"/>
                <c:pt idx="0">
                  <c:v>47525716.060000002</c:v>
                </c:pt>
                <c:pt idx="1">
                  <c:v>16874208.219999999</c:v>
                </c:pt>
                <c:pt idx="2">
                  <c:v>10293818.59</c:v>
                </c:pt>
                <c:pt idx="3">
                  <c:v>13588262.380000001</c:v>
                </c:pt>
                <c:pt idx="4">
                  <c:v>4215374.9000000004</c:v>
                </c:pt>
                <c:pt idx="5">
                  <c:v>8376354.3700000001</c:v>
                </c:pt>
                <c:pt idx="6">
                  <c:v>6780575.2599999998</c:v>
                </c:pt>
                <c:pt idx="7">
                  <c:v>16560254.130000001</c:v>
                </c:pt>
                <c:pt idx="8">
                  <c:v>9157969.8200000003</c:v>
                </c:pt>
                <c:pt idx="9">
                  <c:v>8846749.7799999993</c:v>
                </c:pt>
                <c:pt idx="10">
                  <c:v>7158824.9299999997</c:v>
                </c:pt>
                <c:pt idx="11">
                  <c:v>2147128.75</c:v>
                </c:pt>
                <c:pt idx="12">
                  <c:v>2722371.2</c:v>
                </c:pt>
                <c:pt idx="13">
                  <c:v>262423.67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F-43A5-82EA-FF10D38EA0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Lekovi za hemofiliju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 formatCode="#,##0.00">
                  <c:v>3317285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#,##0.00">
                  <c:v>10331203.02</c:v>
                </c:pt>
                <c:pt idx="8">
                  <c:v>0</c:v>
                </c:pt>
                <c:pt idx="9" formatCode="#,##0.00">
                  <c:v>138100</c:v>
                </c:pt>
                <c:pt idx="10" formatCode="#,##0.00">
                  <c:v>1974280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8F-43A5-82EA-FF10D38EA0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Citostatici sa liste lekova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 formatCode="#,##0.00">
                  <c:v>4911077.42</c:v>
                </c:pt>
                <c:pt idx="1">
                  <c:v>0</c:v>
                </c:pt>
                <c:pt idx="2">
                  <c:v>0</c:v>
                </c:pt>
                <c:pt idx="3" formatCode="#,##0.00">
                  <c:v>4551496.75</c:v>
                </c:pt>
                <c:pt idx="4" formatCode="#,##0.00">
                  <c:v>7807906.5899999999</c:v>
                </c:pt>
                <c:pt idx="5">
                  <c:v>0</c:v>
                </c:pt>
                <c:pt idx="6" formatCode="#,##0.00">
                  <c:v>459569.36</c:v>
                </c:pt>
                <c:pt idx="7" formatCode="#,##0.00">
                  <c:v>1293236.82</c:v>
                </c:pt>
                <c:pt idx="8" formatCode="#,##0.00">
                  <c:v>242274.23</c:v>
                </c:pt>
                <c:pt idx="9" formatCode="#,##0.00">
                  <c:v>2081133.13</c:v>
                </c:pt>
                <c:pt idx="10" formatCode="#,##0.00">
                  <c:v>2211265.96</c:v>
                </c:pt>
                <c:pt idx="11" formatCode="#,##0.00">
                  <c:v>144852.98000000001</c:v>
                </c:pt>
                <c:pt idx="12" formatCode="#,##0.00">
                  <c:v>867213.17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8F-43A5-82EA-FF10D38EA0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Lekovi  C lista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 formatCode="#,##0.00">
                  <c:v>59818757.390000001</c:v>
                </c:pt>
                <c:pt idx="1">
                  <c:v>0</c:v>
                </c:pt>
                <c:pt idx="2">
                  <c:v>0</c:v>
                </c:pt>
                <c:pt idx="3" formatCode="#,##0.00">
                  <c:v>24418043.52</c:v>
                </c:pt>
                <c:pt idx="4" formatCode="#,##0.00">
                  <c:v>96203081.400000006</c:v>
                </c:pt>
                <c:pt idx="5">
                  <c:v>0</c:v>
                </c:pt>
                <c:pt idx="6">
                  <c:v>0</c:v>
                </c:pt>
                <c:pt idx="7" formatCode="#,##0.00">
                  <c:v>2895583.65</c:v>
                </c:pt>
                <c:pt idx="8" formatCode="#,##0.00">
                  <c:v>713273</c:v>
                </c:pt>
                <c:pt idx="9" formatCode="#,##0.00">
                  <c:v>1276728.8999999999</c:v>
                </c:pt>
                <c:pt idx="10" formatCode="#,##0.00">
                  <c:v>9724</c:v>
                </c:pt>
                <c:pt idx="11" formatCode="#,##0.00">
                  <c:v>125342.13</c:v>
                </c:pt>
                <c:pt idx="12" formatCode="#,##0.00">
                  <c:v>215552.01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8F-43A5-82EA-FF10D38EA03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Lekovi van Liste lekova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Sheet1!$F$2:$F$15</c:f>
              <c:numCache>
                <c:formatCode>#,##0.00</c:formatCode>
                <c:ptCount val="14"/>
                <c:pt idx="0">
                  <c:v>3134097.35</c:v>
                </c:pt>
                <c:pt idx="1">
                  <c:v>861612.42</c:v>
                </c:pt>
                <c:pt idx="2">
                  <c:v>1215703.93</c:v>
                </c:pt>
                <c:pt idx="3">
                  <c:v>972510.99</c:v>
                </c:pt>
                <c:pt idx="4">
                  <c:v>1071735.27</c:v>
                </c:pt>
                <c:pt idx="5">
                  <c:v>103874.44</c:v>
                </c:pt>
                <c:pt idx="6">
                  <c:v>454164.89</c:v>
                </c:pt>
                <c:pt idx="7">
                  <c:v>7199820.04</c:v>
                </c:pt>
                <c:pt idx="8">
                  <c:v>372262.14</c:v>
                </c:pt>
                <c:pt idx="9">
                  <c:v>344570.6</c:v>
                </c:pt>
                <c:pt idx="10">
                  <c:v>191783.27</c:v>
                </c:pt>
                <c:pt idx="11">
                  <c:v>47179</c:v>
                </c:pt>
                <c:pt idx="12">
                  <c:v>92502.22</c:v>
                </c:pt>
                <c:pt idx="13">
                  <c:v>5888.36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8F-43A5-82EA-FF10D38EA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44421848"/>
        <c:axId val="344428512"/>
      </c:barChart>
      <c:lineChart>
        <c:grouping val="standard"/>
        <c:varyColors val="0"/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38F-43A5-82EA-FF10D38EA03E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38F-43A5-82EA-FF10D38EA03E}"/>
            </c:ext>
          </c:extLst>
        </c:ser>
        <c:ser>
          <c:idx val="8"/>
          <c:order val="8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38F-43A5-82EA-FF10D38EA03E}"/>
            </c:ext>
          </c:extLst>
        </c:ser>
        <c:ser>
          <c:idx val="9"/>
          <c:order val="9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38F-43A5-82EA-FF10D38EA03E}"/>
            </c:ext>
          </c:extLst>
        </c:ser>
        <c:ser>
          <c:idx val="10"/>
          <c:order val="1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38F-43A5-82EA-FF10D38EA03E}"/>
            </c:ext>
          </c:extLst>
        </c:ser>
        <c:ser>
          <c:idx val="11"/>
          <c:order val="1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38F-43A5-82EA-FF10D38EA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421848"/>
        <c:axId val="344428512"/>
      </c:lineChart>
      <c:lineChart>
        <c:grouping val="standard"/>
        <c:varyColors val="0"/>
        <c:ser>
          <c:idx val="7"/>
          <c:order val="7"/>
          <c:tx>
            <c:strRef>
              <c:f>Sheet1!$G$1</c:f>
              <c:strCache>
                <c:ptCount val="1"/>
                <c:pt idx="0">
                  <c:v>Udeo u budžetu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  <c:pt idx="0">
                  <c:v>31.8</c:v>
                </c:pt>
                <c:pt idx="1">
                  <c:v>10.8</c:v>
                </c:pt>
                <c:pt idx="2">
                  <c:v>8</c:v>
                </c:pt>
                <c:pt idx="3">
                  <c:v>31.8</c:v>
                </c:pt>
                <c:pt idx="4">
                  <c:v>65.400000000000006</c:v>
                </c:pt>
                <c:pt idx="5">
                  <c:v>6.5</c:v>
                </c:pt>
                <c:pt idx="6">
                  <c:v>7.8</c:v>
                </c:pt>
                <c:pt idx="7">
                  <c:v>36.5</c:v>
                </c:pt>
                <c:pt idx="8">
                  <c:v>7.8</c:v>
                </c:pt>
                <c:pt idx="9">
                  <c:v>12</c:v>
                </c:pt>
                <c:pt idx="10">
                  <c:v>13.3</c:v>
                </c:pt>
                <c:pt idx="11">
                  <c:v>7.2</c:v>
                </c:pt>
                <c:pt idx="12">
                  <c:v>14.4</c:v>
                </c:pt>
                <c:pt idx="13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38F-43A5-82EA-FF10D38EA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427728"/>
        <c:axId val="344426552"/>
      </c:lineChart>
      <c:catAx>
        <c:axId val="344421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  <a:effectLst/>
        </c:spPr>
        <c:txPr>
          <a:bodyPr rot="-2340000" spcFirstLastPara="1" vertOverflow="ellipsis" wrap="square" anchor="t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8512"/>
        <c:crosses val="autoZero"/>
        <c:auto val="1"/>
        <c:lblAlgn val="ctr"/>
        <c:lblOffset val="100"/>
        <c:noMultiLvlLbl val="0"/>
      </c:catAx>
      <c:valAx>
        <c:axId val="34442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1848"/>
        <c:crosses val="autoZero"/>
        <c:crossBetween val="between"/>
      </c:valAx>
      <c:valAx>
        <c:axId val="3444265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7728"/>
        <c:crosses val="max"/>
        <c:crossBetween val="between"/>
      </c:valAx>
      <c:catAx>
        <c:axId val="344427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44265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5.0000008488951378E-2"/>
          <c:y val="0.8316383681904379"/>
          <c:w val="0.89999998302209727"/>
          <c:h val="4.62685961330440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ZC Kladovo</c:v>
                </c:pt>
                <c:pt idx="1">
                  <c:v>KC Kragujevac</c:v>
                </c:pt>
                <c:pt idx="2">
                  <c:v>OB Senta</c:v>
                </c:pt>
                <c:pt idx="3">
                  <c:v>OB Kruševac</c:v>
                </c:pt>
                <c:pt idx="4">
                  <c:v>OB Leskovac</c:v>
                </c:pt>
                <c:pt idx="5">
                  <c:v>IMD "Vukan Čupić"</c:v>
                </c:pt>
                <c:pt idx="6">
                  <c:v>SB Vrnjačka Banja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4587</c:v>
                </c:pt>
                <c:pt idx="1">
                  <c:v>45279</c:v>
                </c:pt>
                <c:pt idx="2">
                  <c:v>5822</c:v>
                </c:pt>
                <c:pt idx="3">
                  <c:v>46104</c:v>
                </c:pt>
                <c:pt idx="4">
                  <c:v>14750</c:v>
                </c:pt>
                <c:pt idx="5">
                  <c:v>11017</c:v>
                </c:pt>
                <c:pt idx="6">
                  <c:v>41356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3B-4D53-BD20-4D0E15C56D1E}"/>
            </c:ext>
          </c:extLst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ZC Kladovo</c:v>
                </c:pt>
                <c:pt idx="1">
                  <c:v>KC Kragujevac</c:v>
                </c:pt>
                <c:pt idx="2">
                  <c:v>OB Senta</c:v>
                </c:pt>
                <c:pt idx="3">
                  <c:v>OB Kruševac</c:v>
                </c:pt>
                <c:pt idx="4">
                  <c:v>OB Leskovac</c:v>
                </c:pt>
                <c:pt idx="5">
                  <c:v>IMD "Vukan Čupić"</c:v>
                </c:pt>
                <c:pt idx="6">
                  <c:v>SB Vrnjačka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3B-4D53-BD20-4D0E15C56D1E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ZC Kladovo</c:v>
                </c:pt>
                <c:pt idx="1">
                  <c:v>KC Kragujevac</c:v>
                </c:pt>
                <c:pt idx="2">
                  <c:v>OB Senta</c:v>
                </c:pt>
                <c:pt idx="3">
                  <c:v>OB Kruševac</c:v>
                </c:pt>
                <c:pt idx="4">
                  <c:v>OB Leskovac</c:v>
                </c:pt>
                <c:pt idx="5">
                  <c:v>IMD "Vukan Čupić"</c:v>
                </c:pt>
                <c:pt idx="6">
                  <c:v>SB Vrnjačka Banja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7"/>
                <c:pt idx="0">
                  <c:v>1128</c:v>
                </c:pt>
                <c:pt idx="1">
                  <c:v>9115</c:v>
                </c:pt>
                <c:pt idx="2">
                  <c:v>1121</c:v>
                </c:pt>
                <c:pt idx="3">
                  <c:v>10913</c:v>
                </c:pt>
                <c:pt idx="4">
                  <c:v>1444</c:v>
                </c:pt>
                <c:pt idx="5">
                  <c:v>2621</c:v>
                </c:pt>
                <c:pt idx="6">
                  <c:v>2202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C3B-4D53-BD20-4D0E15C56D1E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ZC Kladovo</c:v>
                </c:pt>
                <c:pt idx="1">
                  <c:v>KC Kragujevac</c:v>
                </c:pt>
                <c:pt idx="2">
                  <c:v>OB Senta</c:v>
                </c:pt>
                <c:pt idx="3">
                  <c:v>OB Kruševac</c:v>
                </c:pt>
                <c:pt idx="4">
                  <c:v>OB Leskovac</c:v>
                </c:pt>
                <c:pt idx="5">
                  <c:v>IMD "Vukan Čupić"</c:v>
                </c:pt>
                <c:pt idx="6">
                  <c:v>SB Vrnjačka Banja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11</c:v>
                </c:pt>
                <c:pt idx="1">
                  <c:v>475</c:v>
                </c:pt>
                <c:pt idx="2">
                  <c:v>0</c:v>
                </c:pt>
                <c:pt idx="3">
                  <c:v>184</c:v>
                </c:pt>
                <c:pt idx="4">
                  <c:v>744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C3B-4D53-BD20-4D0E15C56D1E}"/>
            </c:ext>
          </c:extLst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ZC Kladovo</c:v>
                </c:pt>
                <c:pt idx="1">
                  <c:v>KC Kragujevac</c:v>
                </c:pt>
                <c:pt idx="2">
                  <c:v>OB Senta</c:v>
                </c:pt>
                <c:pt idx="3">
                  <c:v>OB Kruševac</c:v>
                </c:pt>
                <c:pt idx="4">
                  <c:v>OB Leskovac</c:v>
                </c:pt>
                <c:pt idx="5">
                  <c:v>IMD "Vukan Čupić"</c:v>
                </c:pt>
                <c:pt idx="6">
                  <c:v>SB Vrnjačka Banja</c:v>
                </c:pt>
              </c:strCache>
            </c:strRef>
          </c:cat>
          <c:val>
            <c:numRef>
              <c:f>Sheet1!$F$2:$F$8</c:f>
              <c:numCache>
                <c:formatCode>#,##0</c:formatCode>
                <c:ptCount val="7"/>
                <c:pt idx="0">
                  <c:v>4758</c:v>
                </c:pt>
                <c:pt idx="1">
                  <c:v>36914</c:v>
                </c:pt>
                <c:pt idx="2">
                  <c:v>4367</c:v>
                </c:pt>
                <c:pt idx="3">
                  <c:v>48913</c:v>
                </c:pt>
                <c:pt idx="4" formatCode="General">
                  <c:v>555</c:v>
                </c:pt>
                <c:pt idx="5" formatCode="General">
                  <c:v>344</c:v>
                </c:pt>
                <c:pt idx="6" formatCode="General">
                  <c:v>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3B-4D53-BD20-4D0E15C56D1E}"/>
            </c:ext>
          </c:extLst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ZC Kladovo</c:v>
                </c:pt>
                <c:pt idx="1">
                  <c:v>KC Kragujevac</c:v>
                </c:pt>
                <c:pt idx="2">
                  <c:v>OB Senta</c:v>
                </c:pt>
                <c:pt idx="3">
                  <c:v>OB Kruševac</c:v>
                </c:pt>
                <c:pt idx="4">
                  <c:v>OB Leskovac</c:v>
                </c:pt>
                <c:pt idx="5">
                  <c:v>IMD "Vukan Čupić"</c:v>
                </c:pt>
                <c:pt idx="6">
                  <c:v>SB Vrnjačka Banja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C3B-4D53-BD20-4D0E15C56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44423024"/>
        <c:axId val="3444281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ZC Kladovo</c:v>
                </c:pt>
                <c:pt idx="1">
                  <c:v>KC Kragujevac</c:v>
                </c:pt>
                <c:pt idx="2">
                  <c:v>OB Senta</c:v>
                </c:pt>
                <c:pt idx="3">
                  <c:v>OB Kruševac</c:v>
                </c:pt>
                <c:pt idx="4">
                  <c:v>OB Leskovac</c:v>
                </c:pt>
                <c:pt idx="5">
                  <c:v>IMD "Vukan Čupić"</c:v>
                </c:pt>
                <c:pt idx="6">
                  <c:v>SB Vrnjačka Banja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19</c:v>
                </c:pt>
                <c:pt idx="2">
                  <c:v>0</c:v>
                </c:pt>
                <c:pt idx="3">
                  <c:v>27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3B-4D53-BD20-4D0E15C56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422632"/>
        <c:axId val="344421064"/>
      </c:lineChart>
      <c:catAx>
        <c:axId val="34442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8120"/>
        <c:crosses val="autoZero"/>
        <c:auto val="1"/>
        <c:lblAlgn val="ctr"/>
        <c:lblOffset val="100"/>
        <c:noMultiLvlLbl val="0"/>
      </c:catAx>
      <c:valAx>
        <c:axId val="344428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3024"/>
        <c:crosses val="autoZero"/>
        <c:crossBetween val="between"/>
      </c:valAx>
      <c:valAx>
        <c:axId val="3444210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2632"/>
        <c:crosses val="max"/>
        <c:crossBetween val="between"/>
      </c:valAx>
      <c:catAx>
        <c:axId val="344422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44210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7381794666970963E-2"/>
          <c:y val="0.94752695754667493"/>
          <c:w val="0.90412339761877591"/>
          <c:h val="4.68553317383881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KC Kragujevac</c:v>
                </c:pt>
                <c:pt idx="1">
                  <c:v>KBC Bežanijska kosa</c:v>
                </c:pt>
                <c:pt idx="2">
                  <c:v>Institut za onkologiju Vojvodine</c:v>
                </c:pt>
                <c:pt idx="3">
                  <c:v>OB Kruševac</c:v>
                </c:pt>
                <c:pt idx="4">
                  <c:v>ZC Kladovo</c:v>
                </c:pt>
                <c:pt idx="5">
                  <c:v>OB Senta</c:v>
                </c:pt>
                <c:pt idx="6">
                  <c:v>OB Zrenjanin</c:v>
                </c:pt>
                <c:pt idx="7">
                  <c:v>OB Leskovac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13189</c:v>
                </c:pt>
                <c:pt idx="1">
                  <c:v>5517</c:v>
                </c:pt>
                <c:pt idx="2">
                  <c:v>29843</c:v>
                </c:pt>
                <c:pt idx="3">
                  <c:v>2116</c:v>
                </c:pt>
                <c:pt idx="4">
                  <c:v>47273</c:v>
                </c:pt>
                <c:pt idx="5">
                  <c:v>4894</c:v>
                </c:pt>
                <c:pt idx="6">
                  <c:v>20004</c:v>
                </c:pt>
                <c:pt idx="7" formatCode="General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9C-47C5-B90D-E134C1D72C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Materijal i lekovi van E fakture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KC Kragujevac</c:v>
                </c:pt>
                <c:pt idx="1">
                  <c:v>KBC Bežanijska kosa</c:v>
                </c:pt>
                <c:pt idx="2">
                  <c:v>Institut za onkologiju Vojvodine</c:v>
                </c:pt>
                <c:pt idx="3">
                  <c:v>OB Kruševac</c:v>
                </c:pt>
                <c:pt idx="4">
                  <c:v>ZC Kladovo</c:v>
                </c:pt>
                <c:pt idx="5">
                  <c:v>OB Senta</c:v>
                </c:pt>
                <c:pt idx="6">
                  <c:v>OB Zrenjanin</c:v>
                </c:pt>
                <c:pt idx="7">
                  <c:v>OB Leskovac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9C-47C5-B90D-E134C1D72C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KC Kragujevac</c:v>
                </c:pt>
                <c:pt idx="1">
                  <c:v>KBC Bežanijska kosa</c:v>
                </c:pt>
                <c:pt idx="2">
                  <c:v>Institut za onkologiju Vojvodine</c:v>
                </c:pt>
                <c:pt idx="3">
                  <c:v>OB Kruševac</c:v>
                </c:pt>
                <c:pt idx="4">
                  <c:v>ZC Kladovo</c:v>
                </c:pt>
                <c:pt idx="5">
                  <c:v>OB Senta</c:v>
                </c:pt>
                <c:pt idx="6">
                  <c:v>OB Zrenjanin</c:v>
                </c:pt>
                <c:pt idx="7">
                  <c:v>OB Leskovac</c:v>
                </c:pt>
              </c:strCache>
            </c:strRef>
          </c:cat>
          <c:val>
            <c:numRef>
              <c:f>Sheet1!$E$2:$E$9</c:f>
              <c:numCache>
                <c:formatCode>#,##0</c:formatCode>
                <c:ptCount val="8"/>
                <c:pt idx="0">
                  <c:v>71970</c:v>
                </c:pt>
                <c:pt idx="1">
                  <c:v>31919</c:v>
                </c:pt>
                <c:pt idx="2">
                  <c:v>72663</c:v>
                </c:pt>
                <c:pt idx="3">
                  <c:v>6770</c:v>
                </c:pt>
                <c:pt idx="4">
                  <c:v>3207</c:v>
                </c:pt>
                <c:pt idx="5">
                  <c:v>2665</c:v>
                </c:pt>
                <c:pt idx="6">
                  <c:v>14881</c:v>
                </c:pt>
                <c:pt idx="7">
                  <c:v>2924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9C-47C5-B90D-E134C1D72C6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KC Kragujevac</c:v>
                </c:pt>
                <c:pt idx="1">
                  <c:v>KBC Bežanijska kosa</c:v>
                </c:pt>
                <c:pt idx="2">
                  <c:v>Institut za onkologiju Vojvodine</c:v>
                </c:pt>
                <c:pt idx="3">
                  <c:v>OB Kruševac</c:v>
                </c:pt>
                <c:pt idx="4">
                  <c:v>ZC Kladovo</c:v>
                </c:pt>
                <c:pt idx="5">
                  <c:v>OB Senta</c:v>
                </c:pt>
                <c:pt idx="6">
                  <c:v>OB Zrenjanin</c:v>
                </c:pt>
                <c:pt idx="7">
                  <c:v>OB Leskovac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152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9C-47C5-B90D-E134C1D72C6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KC Kragujevac</c:v>
                </c:pt>
                <c:pt idx="1">
                  <c:v>KBC Bežanijska kosa</c:v>
                </c:pt>
                <c:pt idx="2">
                  <c:v>Institut za onkologiju Vojvodine</c:v>
                </c:pt>
                <c:pt idx="3">
                  <c:v>OB Kruševac</c:v>
                </c:pt>
                <c:pt idx="4">
                  <c:v>ZC Kladovo</c:v>
                </c:pt>
                <c:pt idx="5">
                  <c:v>OB Senta</c:v>
                </c:pt>
                <c:pt idx="6">
                  <c:v>OB Zrenjanin</c:v>
                </c:pt>
                <c:pt idx="7">
                  <c:v>OB Leskovac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298</c:v>
                </c:pt>
                <c:pt idx="1">
                  <c:v>146</c:v>
                </c:pt>
                <c:pt idx="2">
                  <c:v>239</c:v>
                </c:pt>
                <c:pt idx="3">
                  <c:v>233</c:v>
                </c:pt>
                <c:pt idx="4">
                  <c:v>286</c:v>
                </c:pt>
                <c:pt idx="5">
                  <c:v>733</c:v>
                </c:pt>
                <c:pt idx="6">
                  <c:v>588</c:v>
                </c:pt>
                <c:pt idx="7" formatCode="#,##0">
                  <c:v>6058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9C-47C5-B90D-E134C1D72C6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KC Kragujevac</c:v>
                </c:pt>
                <c:pt idx="1">
                  <c:v>KBC Bežanijska kosa</c:v>
                </c:pt>
                <c:pt idx="2">
                  <c:v>Institut za onkologiju Vojvodine</c:v>
                </c:pt>
                <c:pt idx="3">
                  <c:v>OB Kruševac</c:v>
                </c:pt>
                <c:pt idx="4">
                  <c:v>ZC Kladovo</c:v>
                </c:pt>
                <c:pt idx="5">
                  <c:v>OB Senta</c:v>
                </c:pt>
                <c:pt idx="6">
                  <c:v>OB Zrenjanin</c:v>
                </c:pt>
                <c:pt idx="7">
                  <c:v>OB Leskovac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  <c:pt idx="0">
                  <c:v>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9C-47C5-B90D-E134C1D72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44423808"/>
        <c:axId val="34442420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Sheet1!$A$2:$A$9</c:f>
              <c:strCache>
                <c:ptCount val="8"/>
                <c:pt idx="0">
                  <c:v>KC Kragujevac</c:v>
                </c:pt>
                <c:pt idx="1">
                  <c:v>KBC Bežanijska kosa</c:v>
                </c:pt>
                <c:pt idx="2">
                  <c:v>Institut za onkologiju Vojvodine</c:v>
                </c:pt>
                <c:pt idx="3">
                  <c:v>OB Kruševac</c:v>
                </c:pt>
                <c:pt idx="4">
                  <c:v>ZC Kladovo</c:v>
                </c:pt>
                <c:pt idx="5">
                  <c:v>OB Senta</c:v>
                </c:pt>
                <c:pt idx="6">
                  <c:v>OB Zrenjanin</c:v>
                </c:pt>
                <c:pt idx="7">
                  <c:v>OB Leskovac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9C-47C5-B90D-E134C1D72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891784"/>
        <c:axId val="549898840"/>
      </c:lineChart>
      <c:catAx>
        <c:axId val="34442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4200"/>
        <c:crosses val="autoZero"/>
        <c:auto val="1"/>
        <c:lblAlgn val="ctr"/>
        <c:lblOffset val="100"/>
        <c:noMultiLvlLbl val="0"/>
      </c:catAx>
      <c:valAx>
        <c:axId val="34442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3808"/>
        <c:crosses val="autoZero"/>
        <c:crossBetween val="between"/>
      </c:valAx>
      <c:valAx>
        <c:axId val="5498988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891784"/>
        <c:crosses val="max"/>
        <c:crossBetween val="between"/>
      </c:valAx>
      <c:catAx>
        <c:axId val="549891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98988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</c:v>
                </c:pt>
                <c:pt idx="1">
                  <c:v>OB Zrenjanin</c:v>
                </c:pt>
                <c:pt idx="2">
                  <c:v>KC Kragujevac</c:v>
                </c:pt>
                <c:pt idx="3">
                  <c:v>Institut za zdravstvenu zaštitu majke i djeteta "Vukan Čupić"</c:v>
                </c:pt>
                <c:pt idx="4">
                  <c:v>OB Senta</c:v>
                </c:pt>
                <c:pt idx="5">
                  <c:v>OB Leskovac</c:v>
                </c:pt>
                <c:pt idx="6">
                  <c:v>Prosek svih bolnica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9512</c:v>
                </c:pt>
                <c:pt idx="1">
                  <c:v>8033</c:v>
                </c:pt>
                <c:pt idx="2">
                  <c:v>9602</c:v>
                </c:pt>
                <c:pt idx="3">
                  <c:v>17456</c:v>
                </c:pt>
                <c:pt idx="4">
                  <c:v>10961</c:v>
                </c:pt>
                <c:pt idx="5">
                  <c:v>329400</c:v>
                </c:pt>
                <c:pt idx="6">
                  <c:v>64161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AB-4C4A-97AC-9289A895D2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Materijal i lekovi van E fakture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</c:v>
                </c:pt>
                <c:pt idx="1">
                  <c:v>OB Zrenjanin</c:v>
                </c:pt>
                <c:pt idx="2">
                  <c:v>KC Kragujevac</c:v>
                </c:pt>
                <c:pt idx="3">
                  <c:v>Institut za zdravstvenu zaštitu majke i djeteta "Vukan Čupić"</c:v>
                </c:pt>
                <c:pt idx="4">
                  <c:v>OB Senta</c:v>
                </c:pt>
                <c:pt idx="5">
                  <c:v>OB Leskovac</c:v>
                </c:pt>
                <c:pt idx="6">
                  <c:v>Prosek svih bolnica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AB-4C4A-97AC-9289A895D2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</c:v>
                </c:pt>
                <c:pt idx="1">
                  <c:v>OB Zrenjanin</c:v>
                </c:pt>
                <c:pt idx="2">
                  <c:v>KC Kragujevac</c:v>
                </c:pt>
                <c:pt idx="3">
                  <c:v>Institut za zdravstvenu zaštitu majke i djeteta "Vukan Čupić"</c:v>
                </c:pt>
                <c:pt idx="4">
                  <c:v>OB Senta</c:v>
                </c:pt>
                <c:pt idx="5">
                  <c:v>OB Leskovac</c:v>
                </c:pt>
                <c:pt idx="6">
                  <c:v>Prosek svih bolnica</c:v>
                </c:pt>
              </c:strCache>
            </c:strRef>
          </c:cat>
          <c:val>
            <c:numRef>
              <c:f>Sheet1!$E$2:$E$8</c:f>
              <c:numCache>
                <c:formatCode>#,##0</c:formatCode>
                <c:ptCount val="7"/>
                <c:pt idx="0">
                  <c:v>77575</c:v>
                </c:pt>
                <c:pt idx="1">
                  <c:v>7411</c:v>
                </c:pt>
                <c:pt idx="2">
                  <c:v>45262</c:v>
                </c:pt>
                <c:pt idx="3">
                  <c:v>15052</c:v>
                </c:pt>
                <c:pt idx="4" formatCode="General">
                  <c:v>946</c:v>
                </c:pt>
                <c:pt idx="5">
                  <c:v>3337</c:v>
                </c:pt>
                <c:pt idx="6">
                  <c:v>24931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AB-4C4A-97AC-9289A895D2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</c:v>
                </c:pt>
                <c:pt idx="1">
                  <c:v>OB Zrenjanin</c:v>
                </c:pt>
                <c:pt idx="2">
                  <c:v>KC Kragujevac</c:v>
                </c:pt>
                <c:pt idx="3">
                  <c:v>Institut za zdravstvenu zaštitu majke i djeteta "Vukan Čupić"</c:v>
                </c:pt>
                <c:pt idx="4">
                  <c:v>OB Senta</c:v>
                </c:pt>
                <c:pt idx="5">
                  <c:v>OB Leskovac</c:v>
                </c:pt>
                <c:pt idx="6">
                  <c:v>Prosek svih bolnica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79</c:v>
                </c:pt>
                <c:pt idx="1">
                  <c:v>0</c:v>
                </c:pt>
                <c:pt idx="2">
                  <c:v>0</c:v>
                </c:pt>
                <c:pt idx="3" formatCode="#,##0">
                  <c:v>4453</c:v>
                </c:pt>
                <c:pt idx="4" formatCode="#,##0">
                  <c:v>1146</c:v>
                </c:pt>
                <c:pt idx="5">
                  <c:v>0</c:v>
                </c:pt>
                <c:pt idx="6" formatCode="#,##0">
                  <c:v>1893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AB-4C4A-97AC-9289A895D20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</c:v>
                </c:pt>
                <c:pt idx="1">
                  <c:v>OB Zrenjanin</c:v>
                </c:pt>
                <c:pt idx="2">
                  <c:v>KC Kragujevac</c:v>
                </c:pt>
                <c:pt idx="3">
                  <c:v>Institut za zdravstvenu zaštitu majke i djeteta "Vukan Čupić"</c:v>
                </c:pt>
                <c:pt idx="4">
                  <c:v>OB Senta</c:v>
                </c:pt>
                <c:pt idx="5">
                  <c:v>OB Leskovac</c:v>
                </c:pt>
                <c:pt idx="6">
                  <c:v>Prosek svih bolnica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183</c:v>
                </c:pt>
                <c:pt idx="1">
                  <c:v>406</c:v>
                </c:pt>
                <c:pt idx="2">
                  <c:v>477</c:v>
                </c:pt>
                <c:pt idx="3" formatCode="#,##0">
                  <c:v>2131</c:v>
                </c:pt>
                <c:pt idx="4">
                  <c:v>200</c:v>
                </c:pt>
                <c:pt idx="5">
                  <c:v>73</c:v>
                </c:pt>
                <c:pt idx="6">
                  <c:v>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AB-4C4A-97AC-9289A895D20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</c:v>
                </c:pt>
                <c:pt idx="1">
                  <c:v>OB Zrenjanin</c:v>
                </c:pt>
                <c:pt idx="2">
                  <c:v>KC Kragujevac</c:v>
                </c:pt>
                <c:pt idx="3">
                  <c:v>Institut za zdravstvenu zaštitu majke i djeteta "Vukan Čupić"</c:v>
                </c:pt>
                <c:pt idx="4">
                  <c:v>OB Senta</c:v>
                </c:pt>
                <c:pt idx="5">
                  <c:v>OB Leskovac</c:v>
                </c:pt>
                <c:pt idx="6">
                  <c:v>Prosek svih bolnica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AB-4C4A-97AC-9289A895D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425376"/>
        <c:axId val="34442694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Sheet1!$A$2:$A$8</c:f>
              <c:strCache>
                <c:ptCount val="7"/>
                <c:pt idx="0">
                  <c:v>Institut za onkologiju Vojvodine</c:v>
                </c:pt>
                <c:pt idx="1">
                  <c:v>OB Zrenjanin</c:v>
                </c:pt>
                <c:pt idx="2">
                  <c:v>KC Kragujevac</c:v>
                </c:pt>
                <c:pt idx="3">
                  <c:v>Institut za zdravstvenu zaštitu majke i djeteta "Vukan Čupić"</c:v>
                </c:pt>
                <c:pt idx="4">
                  <c:v>OB Senta</c:v>
                </c:pt>
                <c:pt idx="5">
                  <c:v>OB Leskovac</c:v>
                </c:pt>
                <c:pt idx="6">
                  <c:v>Prosek svih bolnica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17</c:v>
                </c:pt>
                <c:pt idx="4">
                  <c:v>2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AB-4C4A-97AC-9289A895D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146104"/>
        <c:axId val="344427336"/>
      </c:lineChart>
      <c:catAx>
        <c:axId val="34442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6944"/>
        <c:crosses val="autoZero"/>
        <c:auto val="1"/>
        <c:lblAlgn val="ctr"/>
        <c:lblOffset val="100"/>
        <c:noMultiLvlLbl val="0"/>
      </c:catAx>
      <c:valAx>
        <c:axId val="34442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5376"/>
        <c:crosses val="autoZero"/>
        <c:crossBetween val="between"/>
      </c:valAx>
      <c:valAx>
        <c:axId val="3444273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46104"/>
        <c:crosses val="max"/>
        <c:crossBetween val="between"/>
      </c:valAx>
      <c:catAx>
        <c:axId val="347146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44273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0.4402</cdr:x>
      <cdr:y>0.03514</cdr:y>
    </cdr:from>
    <cdr:to>
      <cdr:x>0.44246</cdr:x>
      <cdr:y>0.93661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5405252" y="192288"/>
          <a:ext cx="27710" cy="4932218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834BB-B342-42FD-8D79-73A6A74851E3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57175-10C2-4EDE-92E7-01B6DDC049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5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9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7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8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1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5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1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2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2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0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742E4-16C3-4613-A2D6-39DB3FAEA99B}" type="datetimeFigureOut">
              <a:rPr lang="en-US" smtClean="0"/>
              <a:t>18-Sep-17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</a:t>
            </a:r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troškova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grb_ministarstv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81" y="370523"/>
            <a:ext cx="2106906" cy="170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1157" y="283395"/>
            <a:ext cx="2636287" cy="15956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75017" y="5782491"/>
            <a:ext cx="405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Beograd, </a:t>
            </a:r>
            <a:r>
              <a:rPr lang="en-US" smtClean="0"/>
              <a:t>jun </a:t>
            </a:r>
            <a:r>
              <a:rPr lang="en-US" dirty="0" smtClean="0"/>
              <a:t>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1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pPr algn="ctr"/>
            <a:r>
              <a:rPr lang="sr-Latn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Materijal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840672"/>
              </p:ext>
            </p:extLst>
          </p:nvPr>
        </p:nvGraphicFramePr>
        <p:xfrm>
          <a:off x="130629" y="1125416"/>
          <a:ext cx="11917345" cy="5586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8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Lekovi</a:t>
            </a:r>
            <a:r>
              <a:rPr lang="sr-Latn-R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885334"/>
              </p:ext>
            </p:extLst>
          </p:nvPr>
        </p:nvGraphicFramePr>
        <p:xfrm>
          <a:off x="331596" y="1386671"/>
          <a:ext cx="11525458" cy="4843990"/>
        </p:xfrm>
        <a:graphic>
          <a:graphicData uri="http://schemas.openxmlformats.org/drawingml/2006/table">
            <a:tbl>
              <a:tblPr/>
              <a:tblGrid>
                <a:gridCol w="3351014">
                  <a:extLst>
                    <a:ext uri="{9D8B030D-6E8A-4147-A177-3AD203B41FA5}">
                      <a16:colId xmlns:a16="http://schemas.microsoft.com/office/drawing/2014/main" val="209100820"/>
                    </a:ext>
                  </a:extLst>
                </a:gridCol>
                <a:gridCol w="1078925">
                  <a:extLst>
                    <a:ext uri="{9D8B030D-6E8A-4147-A177-3AD203B41FA5}">
                      <a16:colId xmlns:a16="http://schemas.microsoft.com/office/drawing/2014/main" val="1314043525"/>
                    </a:ext>
                  </a:extLst>
                </a:gridCol>
                <a:gridCol w="1078925">
                  <a:extLst>
                    <a:ext uri="{9D8B030D-6E8A-4147-A177-3AD203B41FA5}">
                      <a16:colId xmlns:a16="http://schemas.microsoft.com/office/drawing/2014/main" val="1691572738"/>
                    </a:ext>
                  </a:extLst>
                </a:gridCol>
                <a:gridCol w="1129698">
                  <a:extLst>
                    <a:ext uri="{9D8B030D-6E8A-4147-A177-3AD203B41FA5}">
                      <a16:colId xmlns:a16="http://schemas.microsoft.com/office/drawing/2014/main" val="367606476"/>
                    </a:ext>
                  </a:extLst>
                </a:gridCol>
                <a:gridCol w="1028152">
                  <a:extLst>
                    <a:ext uri="{9D8B030D-6E8A-4147-A177-3AD203B41FA5}">
                      <a16:colId xmlns:a16="http://schemas.microsoft.com/office/drawing/2014/main" val="147544591"/>
                    </a:ext>
                  </a:extLst>
                </a:gridCol>
                <a:gridCol w="1167778">
                  <a:extLst>
                    <a:ext uri="{9D8B030D-6E8A-4147-A177-3AD203B41FA5}">
                      <a16:colId xmlns:a16="http://schemas.microsoft.com/office/drawing/2014/main" val="3950060044"/>
                    </a:ext>
                  </a:extLst>
                </a:gridCol>
                <a:gridCol w="1129698">
                  <a:extLst>
                    <a:ext uri="{9D8B030D-6E8A-4147-A177-3AD203B41FA5}">
                      <a16:colId xmlns:a16="http://schemas.microsoft.com/office/drawing/2014/main" val="2387599432"/>
                    </a:ext>
                  </a:extLst>
                </a:gridCol>
                <a:gridCol w="951992">
                  <a:extLst>
                    <a:ext uri="{9D8B030D-6E8A-4147-A177-3AD203B41FA5}">
                      <a16:colId xmlns:a16="http://schemas.microsoft.com/office/drawing/2014/main" val="671948338"/>
                    </a:ext>
                  </a:extLst>
                </a:gridCol>
                <a:gridCol w="609276">
                  <a:extLst>
                    <a:ext uri="{9D8B030D-6E8A-4147-A177-3AD203B41FA5}">
                      <a16:colId xmlns:a16="http://schemas.microsoft.com/office/drawing/2014/main" val="1089626201"/>
                    </a:ext>
                  </a:extLst>
                </a:gridCol>
              </a:tblGrid>
              <a:tr h="117565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Zdravstvena ustanova</a:t>
                      </a:r>
                      <a:endParaRPr lang="sr-Latn-RS" sz="1200" b="1" i="0" u="none" strike="noStrike" noProof="1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949" marR="6949" marT="694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Lekovi u zdravstvenoj ustanovi</a:t>
                      </a:r>
                      <a:endParaRPr lang="sr-Latn-RS" sz="1200" b="1" i="0" u="none" strike="noStrike" noProof="1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949" marR="6949" marT="694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Lekovi za hemofiliju </a:t>
                      </a:r>
                      <a:endParaRPr lang="sr-Latn-RS" sz="1200" b="1" i="0" u="none" strike="noStrike" noProof="1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949" marR="6949" marT="694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Citostatici sa liste lekova </a:t>
                      </a:r>
                      <a:endParaRPr lang="sr-Latn-RS" sz="1200" b="1" i="0" u="none" strike="noStrike" noProof="1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949" marR="6949" marT="694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Lekovi sa liste C</a:t>
                      </a:r>
                      <a:endParaRPr lang="sr-Latn-RS" sz="1200" b="1" i="0" u="none" strike="noStrike" noProof="1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949" marR="6949" marT="694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Lekovi van Liste lekova </a:t>
                      </a:r>
                      <a:endParaRPr lang="sr-Latn-RS" sz="1200" b="1" i="0" u="none" strike="noStrike" noProof="1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949" marR="6949" marT="694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Lekovi za lečenje retkih bolesti </a:t>
                      </a:r>
                      <a:endParaRPr lang="sr-Latn-RS" sz="1200" b="1" i="0" u="none" strike="noStrike" noProof="1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949" marR="6949" marT="694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Dijetetski proizvodi za fenilketonuriju </a:t>
                      </a:r>
                      <a:endParaRPr lang="sr-Latn-RS" sz="1200" b="1" i="0" u="none" strike="noStrike" noProof="1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949" marR="6949" marT="694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Udeo u budžetu</a:t>
                      </a:r>
                    </a:p>
                  </a:txBody>
                  <a:tcPr marL="6949" marR="6949" marT="6949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52764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 Kragujevac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47,525,716.06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3,317,285.00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4,911,077.42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59,818,757.39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3,134,097.35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432985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kardiovaskularne bolesti "Dedinje"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16,874,208.22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861,612.42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746666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kardiovaskularne bolesti Vojvodine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10,293,818.59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1,215,703.93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294504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KBC Bežanijska Kosa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13,588,262.38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4,551,496.75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24,418,043.52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972,510.99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110223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onkologiju Vojvodine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4,215,374.90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7,807,906.59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96,203,081.40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1,071,735.27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593952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ortopedsko-hirurške bolesti Banjica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8,376,354.37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103,874.44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662588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GAK - Narodni Front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6,780,575.26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459,569.36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454,164.89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22489"/>
                  </a:ext>
                </a:extLst>
              </a:tr>
              <a:tr h="381034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zdravstvenu zaštitu majke i deteta "Vukan Čupić"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16,560,254.13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10,331,203.02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1,293,236.82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2,895,583.65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7,199,820.04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16,500,016.70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1,228,881.28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73250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Leskovac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9,157,969.82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242,274.23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713,273.00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372,262.14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599460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Kruševac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8,846,749.78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138,100.00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2,081,133.13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1,276,728.90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344,570.60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796556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Zrenjanin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7,158,824.93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1,974,280.00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2,211,265.96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9,724.00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191,783.27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221914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Senta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2,147,128.75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144,852.98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125,342.13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47,179.00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219422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ZC Kladovo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2,722,371.20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867,213.17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215,552.01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92,502.22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5926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 za interne bolesti Vrnjacka Banja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262,423.67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5,888.36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</a:p>
                  </a:txBody>
                  <a:tcPr marL="6949" marR="6949" marT="6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281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21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000"/>
          </a:xfrm>
        </p:spPr>
        <p:txBody>
          <a:bodyPr/>
          <a:lstStyle/>
          <a:p>
            <a:pPr algn="ctr"/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Lekovi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545040"/>
              </p:ext>
            </p:extLst>
          </p:nvPr>
        </p:nvGraphicFramePr>
        <p:xfrm>
          <a:off x="257907" y="984739"/>
          <a:ext cx="11780018" cy="5617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578"/>
          </a:xfrm>
        </p:spPr>
        <p:txBody>
          <a:bodyPr/>
          <a:lstStyle/>
          <a:p>
            <a:pPr algn="ctr"/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Detaljna analiza DSG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719510"/>
              </p:ext>
            </p:extLst>
          </p:nvPr>
        </p:nvGraphicFramePr>
        <p:xfrm>
          <a:off x="482969" y="1420197"/>
          <a:ext cx="11403200" cy="4435172"/>
        </p:xfrm>
        <a:graphic>
          <a:graphicData uri="http://schemas.openxmlformats.org/drawingml/2006/table">
            <a:tbl>
              <a:tblPr/>
              <a:tblGrid>
                <a:gridCol w="403677">
                  <a:extLst>
                    <a:ext uri="{9D8B030D-6E8A-4147-A177-3AD203B41FA5}">
                      <a16:colId xmlns:a16="http://schemas.microsoft.com/office/drawing/2014/main" val="4281923733"/>
                    </a:ext>
                  </a:extLst>
                </a:gridCol>
                <a:gridCol w="3731369">
                  <a:extLst>
                    <a:ext uri="{9D8B030D-6E8A-4147-A177-3AD203B41FA5}">
                      <a16:colId xmlns:a16="http://schemas.microsoft.com/office/drawing/2014/main" val="283977572"/>
                    </a:ext>
                  </a:extLst>
                </a:gridCol>
                <a:gridCol w="889035">
                  <a:extLst>
                    <a:ext uri="{9D8B030D-6E8A-4147-A177-3AD203B41FA5}">
                      <a16:colId xmlns:a16="http://schemas.microsoft.com/office/drawing/2014/main" val="2711778932"/>
                    </a:ext>
                  </a:extLst>
                </a:gridCol>
                <a:gridCol w="1365699">
                  <a:extLst>
                    <a:ext uri="{9D8B030D-6E8A-4147-A177-3AD203B41FA5}">
                      <a16:colId xmlns:a16="http://schemas.microsoft.com/office/drawing/2014/main" val="3374644293"/>
                    </a:ext>
                  </a:extLst>
                </a:gridCol>
                <a:gridCol w="921702">
                  <a:extLst>
                    <a:ext uri="{9D8B030D-6E8A-4147-A177-3AD203B41FA5}">
                      <a16:colId xmlns:a16="http://schemas.microsoft.com/office/drawing/2014/main" val="32709063"/>
                    </a:ext>
                  </a:extLst>
                </a:gridCol>
                <a:gridCol w="807402">
                  <a:extLst>
                    <a:ext uri="{9D8B030D-6E8A-4147-A177-3AD203B41FA5}">
                      <a16:colId xmlns:a16="http://schemas.microsoft.com/office/drawing/2014/main" val="2694341456"/>
                    </a:ext>
                  </a:extLst>
                </a:gridCol>
                <a:gridCol w="674052">
                  <a:extLst>
                    <a:ext uri="{9D8B030D-6E8A-4147-A177-3AD203B41FA5}">
                      <a16:colId xmlns:a16="http://schemas.microsoft.com/office/drawing/2014/main" val="3756213853"/>
                    </a:ext>
                  </a:extLst>
                </a:gridCol>
                <a:gridCol w="717646">
                  <a:extLst>
                    <a:ext uri="{9D8B030D-6E8A-4147-A177-3AD203B41FA5}">
                      <a16:colId xmlns:a16="http://schemas.microsoft.com/office/drawing/2014/main" val="313652892"/>
                    </a:ext>
                  </a:extLst>
                </a:gridCol>
                <a:gridCol w="783590">
                  <a:extLst>
                    <a:ext uri="{9D8B030D-6E8A-4147-A177-3AD203B41FA5}">
                      <a16:colId xmlns:a16="http://schemas.microsoft.com/office/drawing/2014/main" val="2607735751"/>
                    </a:ext>
                  </a:extLst>
                </a:gridCol>
                <a:gridCol w="1109028">
                  <a:extLst>
                    <a:ext uri="{9D8B030D-6E8A-4147-A177-3AD203B41FA5}">
                      <a16:colId xmlns:a16="http://schemas.microsoft.com/office/drawing/2014/main" val="68794932"/>
                    </a:ext>
                  </a:extLst>
                </a:gridCol>
              </a:tblGrid>
              <a:tr h="398754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L60C </a:t>
                      </a:r>
                      <a:r>
                        <a:rPr lang="sr-Latn-RS" sz="24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Bubrežna insuficijencija, bez vrelo teških ili teških KK</a:t>
                      </a:r>
                      <a:endParaRPr lang="sr-Latn-RS" sz="2400" b="1" i="0" u="none" strike="noStrike" noProof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065060"/>
                  </a:ext>
                </a:extLst>
              </a:tr>
              <a:tr h="11829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Red. broj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broj računa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Prosečno trajanje hospitalizacije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Pros</a:t>
                      </a:r>
                      <a:r>
                        <a:rPr lang="sr-Latn-R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eč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</a:t>
                      </a:r>
                      <a:endParaRPr lang="hr-H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sr-Latn-RS" sz="1400" b="1" i="0" u="none" strike="noStrike" noProof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hr-H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pacijentu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 Dan </a:t>
                      </a:r>
                      <a:endParaRPr lang="hr-H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sr-Latn-RS" sz="1400" b="1" i="0" u="none" strike="noStrike" noProof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Usluge</a:t>
                      </a:r>
                      <a:endParaRPr lang="sr-Latn-RS" sz="14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Lekovi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Krv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Materijal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Participacija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874998"/>
                  </a:ext>
                </a:extLst>
              </a:tr>
              <a:tr h="34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ZC Kladovo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703256"/>
                  </a:ext>
                </a:extLst>
              </a:tr>
              <a:tr h="34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91,748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960538"/>
                  </a:ext>
                </a:extLst>
              </a:tr>
              <a:tr h="34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Senta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964909"/>
                  </a:ext>
                </a:extLst>
              </a:tr>
              <a:tr h="34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Kruševac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106,063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46,104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373806"/>
                  </a:ext>
                </a:extLst>
              </a:tr>
              <a:tr h="34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Leskovac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774524"/>
                  </a:ext>
                </a:extLst>
              </a:tr>
              <a:tr h="34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zdravstvenu zaštitu majke i djeteta "Vukan Čupić"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11,017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272"/>
                  </a:ext>
                </a:extLst>
              </a:tr>
              <a:tr h="34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 za interne bolesti Vrnjacka Banja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41,356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071684"/>
                  </a:ext>
                </a:extLst>
              </a:tr>
              <a:tr h="34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Prosek svih bolnica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42,016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13,770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839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9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677"/>
          </a:xfrm>
        </p:spPr>
        <p:txBody>
          <a:bodyPr>
            <a:normAutofit/>
          </a:bodyPr>
          <a:lstStyle/>
          <a:p>
            <a:pPr algn="ctr"/>
            <a:r>
              <a:rPr lang="sr-Latn-RS" sz="2400" b="1" i="1" noProof="1" smtClean="0">
                <a:latin typeface="Arial" panose="020B0604020202020204" pitchFamily="34" charset="0"/>
                <a:cs typeface="Arial" panose="020B0604020202020204" pitchFamily="34" charset="0"/>
              </a:rPr>
              <a:t>L60C Bubrežna insuficijencija, bez vrelo teških ili teških KK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168702"/>
              </p:ext>
            </p:extLst>
          </p:nvPr>
        </p:nvGraphicFramePr>
        <p:xfrm>
          <a:off x="411982" y="874208"/>
          <a:ext cx="11254154" cy="581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7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Detaljna analiza DSG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366341"/>
              </p:ext>
            </p:extLst>
          </p:nvPr>
        </p:nvGraphicFramePr>
        <p:xfrm>
          <a:off x="1000034" y="1690688"/>
          <a:ext cx="10191932" cy="4628076"/>
        </p:xfrm>
        <a:graphic>
          <a:graphicData uri="http://schemas.openxmlformats.org/drawingml/2006/table">
            <a:tbl>
              <a:tblPr/>
              <a:tblGrid>
                <a:gridCol w="492311">
                  <a:extLst>
                    <a:ext uri="{9D8B030D-6E8A-4147-A177-3AD203B41FA5}">
                      <a16:colId xmlns:a16="http://schemas.microsoft.com/office/drawing/2014/main" val="3220950736"/>
                    </a:ext>
                  </a:extLst>
                </a:gridCol>
                <a:gridCol w="2489899">
                  <a:extLst>
                    <a:ext uri="{9D8B030D-6E8A-4147-A177-3AD203B41FA5}">
                      <a16:colId xmlns:a16="http://schemas.microsoft.com/office/drawing/2014/main" val="1435363259"/>
                    </a:ext>
                  </a:extLst>
                </a:gridCol>
                <a:gridCol w="762952">
                  <a:extLst>
                    <a:ext uri="{9D8B030D-6E8A-4147-A177-3AD203B41FA5}">
                      <a16:colId xmlns:a16="http://schemas.microsoft.com/office/drawing/2014/main" val="1477517878"/>
                    </a:ext>
                  </a:extLst>
                </a:gridCol>
                <a:gridCol w="1274128">
                  <a:extLst>
                    <a:ext uri="{9D8B030D-6E8A-4147-A177-3AD203B41FA5}">
                      <a16:colId xmlns:a16="http://schemas.microsoft.com/office/drawing/2014/main" val="3994786324"/>
                    </a:ext>
                  </a:extLst>
                </a:gridCol>
                <a:gridCol w="921702">
                  <a:extLst>
                    <a:ext uri="{9D8B030D-6E8A-4147-A177-3AD203B41FA5}">
                      <a16:colId xmlns:a16="http://schemas.microsoft.com/office/drawing/2014/main" val="4087790663"/>
                    </a:ext>
                  </a:extLst>
                </a:gridCol>
                <a:gridCol w="807402">
                  <a:extLst>
                    <a:ext uri="{9D8B030D-6E8A-4147-A177-3AD203B41FA5}">
                      <a16:colId xmlns:a16="http://schemas.microsoft.com/office/drawing/2014/main" val="2414794041"/>
                    </a:ext>
                  </a:extLst>
                </a:gridCol>
                <a:gridCol w="778170">
                  <a:extLst>
                    <a:ext uri="{9D8B030D-6E8A-4147-A177-3AD203B41FA5}">
                      <a16:colId xmlns:a16="http://schemas.microsoft.com/office/drawing/2014/main" val="1922803893"/>
                    </a:ext>
                  </a:extLst>
                </a:gridCol>
                <a:gridCol w="778170">
                  <a:extLst>
                    <a:ext uri="{9D8B030D-6E8A-4147-A177-3AD203B41FA5}">
                      <a16:colId xmlns:a16="http://schemas.microsoft.com/office/drawing/2014/main" val="1966394216"/>
                    </a:ext>
                  </a:extLst>
                </a:gridCol>
                <a:gridCol w="778170">
                  <a:extLst>
                    <a:ext uri="{9D8B030D-6E8A-4147-A177-3AD203B41FA5}">
                      <a16:colId xmlns:a16="http://schemas.microsoft.com/office/drawing/2014/main" val="1882234992"/>
                    </a:ext>
                  </a:extLst>
                </a:gridCol>
                <a:gridCol w="1109028">
                  <a:extLst>
                    <a:ext uri="{9D8B030D-6E8A-4147-A177-3AD203B41FA5}">
                      <a16:colId xmlns:a16="http://schemas.microsoft.com/office/drawing/2014/main" val="4190417792"/>
                    </a:ext>
                  </a:extLst>
                </a:gridCol>
              </a:tblGrid>
              <a:tr h="397572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J62B Maligna bolest dojke, bez KK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320309"/>
                  </a:ext>
                </a:extLst>
              </a:tr>
              <a:tr h="1129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Red. broj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</a:t>
                      </a:r>
                      <a:endParaRPr lang="hr-H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broj </a:t>
                      </a:r>
                      <a:endParaRPr lang="hr-H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računa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Prosečno </a:t>
                      </a:r>
                      <a:endParaRPr lang="hr-H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trajanje </a:t>
                      </a:r>
                      <a:endParaRPr lang="hr-H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hospitalizacije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Prosecno </a:t>
                      </a:r>
                      <a:endParaRPr lang="hr-H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 </a:t>
                      </a:r>
                      <a:endParaRPr lang="hr-H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pacijentu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 Dan </a:t>
                      </a:r>
                      <a:endParaRPr lang="hr-H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Usluge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Lekovi 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Krv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Materijal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Participacija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519772"/>
                  </a:ext>
                </a:extLst>
              </a:tr>
              <a:tr h="344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85,338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13,189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71,970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649414"/>
                  </a:ext>
                </a:extLst>
              </a:tr>
              <a:tr h="344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KBC </a:t>
                      </a:r>
                      <a:r>
                        <a:rPr lang="sr-Latn-RS" sz="14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Bežanijska kosa</a:t>
                      </a:r>
                      <a:endParaRPr lang="sr-Latn-RS" sz="1400" b="0" i="0" u="none" strike="noStrike" noProof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37,583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5,517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31,919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327437"/>
                  </a:ext>
                </a:extLst>
              </a:tr>
              <a:tr h="344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onkologiju Vojvodine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102,708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29,843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72,663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36509"/>
                  </a:ext>
                </a:extLst>
              </a:tr>
              <a:tr h="344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Kruševac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9,118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2,116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6,770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257589"/>
                  </a:ext>
                </a:extLst>
              </a:tr>
              <a:tr h="344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ZC Kladovo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50,766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47,273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3,207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893048"/>
                  </a:ext>
                </a:extLst>
              </a:tr>
              <a:tr h="344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Senta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8,292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4,894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2,665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979598"/>
                  </a:ext>
                </a:extLst>
              </a:tr>
              <a:tr h="344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Zrenjanin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35,468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20,004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14,881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392002"/>
                  </a:ext>
                </a:extLst>
              </a:tr>
              <a:tr h="344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Leskovac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38,788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2,924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6,058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846803"/>
                  </a:ext>
                </a:extLst>
              </a:tr>
              <a:tr h="344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Prosek svih bolnica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46,008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15,430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25,875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577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38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J62B Maligna bolest dojke, bez KK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40225"/>
              </p:ext>
            </p:extLst>
          </p:nvPr>
        </p:nvGraphicFramePr>
        <p:xfrm>
          <a:off x="351693" y="894302"/>
          <a:ext cx="11575700" cy="557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23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Detaljna analiza DSG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8340"/>
              </p:ext>
            </p:extLst>
          </p:nvPr>
        </p:nvGraphicFramePr>
        <p:xfrm>
          <a:off x="326762" y="2022495"/>
          <a:ext cx="11538475" cy="3482922"/>
        </p:xfrm>
        <a:graphic>
          <a:graphicData uri="http://schemas.openxmlformats.org/drawingml/2006/table">
            <a:tbl>
              <a:tblPr/>
              <a:tblGrid>
                <a:gridCol w="569278">
                  <a:extLst>
                    <a:ext uri="{9D8B030D-6E8A-4147-A177-3AD203B41FA5}">
                      <a16:colId xmlns:a16="http://schemas.microsoft.com/office/drawing/2014/main" val="963916944"/>
                    </a:ext>
                  </a:extLst>
                </a:gridCol>
                <a:gridCol w="3088322">
                  <a:extLst>
                    <a:ext uri="{9D8B030D-6E8A-4147-A177-3AD203B41FA5}">
                      <a16:colId xmlns:a16="http://schemas.microsoft.com/office/drawing/2014/main" val="2021678954"/>
                    </a:ext>
                  </a:extLst>
                </a:gridCol>
                <a:gridCol w="872490">
                  <a:extLst>
                    <a:ext uri="{9D8B030D-6E8A-4147-A177-3AD203B41FA5}">
                      <a16:colId xmlns:a16="http://schemas.microsoft.com/office/drawing/2014/main" val="355659003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594920359"/>
                    </a:ext>
                  </a:extLst>
                </a:gridCol>
                <a:gridCol w="1053465">
                  <a:extLst>
                    <a:ext uri="{9D8B030D-6E8A-4147-A177-3AD203B41FA5}">
                      <a16:colId xmlns:a16="http://schemas.microsoft.com/office/drawing/2014/main" val="2041431762"/>
                    </a:ext>
                  </a:extLst>
                </a:gridCol>
                <a:gridCol w="924878">
                  <a:extLst>
                    <a:ext uri="{9D8B030D-6E8A-4147-A177-3AD203B41FA5}">
                      <a16:colId xmlns:a16="http://schemas.microsoft.com/office/drawing/2014/main" val="1525681999"/>
                    </a:ext>
                  </a:extLst>
                </a:gridCol>
                <a:gridCol w="698286">
                  <a:extLst>
                    <a:ext uri="{9D8B030D-6E8A-4147-A177-3AD203B41FA5}">
                      <a16:colId xmlns:a16="http://schemas.microsoft.com/office/drawing/2014/main" val="3339282821"/>
                    </a:ext>
                  </a:extLst>
                </a:gridCol>
                <a:gridCol w="698286">
                  <a:extLst>
                    <a:ext uri="{9D8B030D-6E8A-4147-A177-3AD203B41FA5}">
                      <a16:colId xmlns:a16="http://schemas.microsoft.com/office/drawing/2014/main" val="4106586943"/>
                    </a:ext>
                  </a:extLst>
                </a:gridCol>
                <a:gridCol w="899478">
                  <a:extLst>
                    <a:ext uri="{9D8B030D-6E8A-4147-A177-3AD203B41FA5}">
                      <a16:colId xmlns:a16="http://schemas.microsoft.com/office/drawing/2014/main" val="1432343768"/>
                    </a:ext>
                  </a:extLst>
                </a:gridCol>
                <a:gridCol w="1270952">
                  <a:extLst>
                    <a:ext uri="{9D8B030D-6E8A-4147-A177-3AD203B41FA5}">
                      <a16:colId xmlns:a16="http://schemas.microsoft.com/office/drawing/2014/main" val="1869976827"/>
                    </a:ext>
                  </a:extLst>
                </a:gridCol>
              </a:tblGrid>
              <a:tr h="320102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R63Z Hemoterapija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48373"/>
                  </a:ext>
                </a:extLst>
              </a:tr>
              <a:tr h="10029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Red.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broj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broj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računa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Prosečno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trajanje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hospitalizacije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Prosecno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pacijentu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 Dan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Usluge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Lekovi 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Krv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Materijal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Participacija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771146"/>
                  </a:ext>
                </a:extLst>
              </a:tr>
              <a:tr h="27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onkologiju Vojvodine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87,303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9,512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77,575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80583"/>
                  </a:ext>
                </a:extLst>
              </a:tr>
              <a:tr h="27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Zrenjanin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15,813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8,033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7,411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076234"/>
                  </a:ext>
                </a:extLst>
              </a:tr>
              <a:tr h="27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55,061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9,602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45,262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26693"/>
                  </a:ext>
                </a:extLst>
              </a:tr>
              <a:tr h="27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zdravstvenu zaštitu majke i djeteta "Vukan Čupić"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38,385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17,456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15,052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4,453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2,131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814761"/>
                  </a:ext>
                </a:extLst>
              </a:tr>
              <a:tr h="27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Senta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13,252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10,961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1,146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86716"/>
                  </a:ext>
                </a:extLst>
              </a:tr>
              <a:tr h="277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Leskovac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332,810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329,400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3,337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46294"/>
                  </a:ext>
                </a:extLst>
              </a:tr>
              <a:tr h="277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Prosek svih bolnica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90,438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64,161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24,931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4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1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787"/>
            <a:ext cx="10515600" cy="834013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R63Z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Hemoterapija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503664"/>
              </p:ext>
            </p:extLst>
          </p:nvPr>
        </p:nvGraphicFramePr>
        <p:xfrm>
          <a:off x="838200" y="1066800"/>
          <a:ext cx="10515600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8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Detaljna analiza DSG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852371"/>
              </p:ext>
            </p:extLst>
          </p:nvPr>
        </p:nvGraphicFramePr>
        <p:xfrm>
          <a:off x="727532" y="2084866"/>
          <a:ext cx="10508261" cy="3948911"/>
        </p:xfrm>
        <a:graphic>
          <a:graphicData uri="http://schemas.openxmlformats.org/drawingml/2006/table">
            <a:tbl>
              <a:tblPr/>
              <a:tblGrid>
                <a:gridCol w="540829">
                  <a:extLst>
                    <a:ext uri="{9D8B030D-6E8A-4147-A177-3AD203B41FA5}">
                      <a16:colId xmlns:a16="http://schemas.microsoft.com/office/drawing/2014/main" val="2907173772"/>
                    </a:ext>
                  </a:extLst>
                </a:gridCol>
                <a:gridCol w="2116117">
                  <a:extLst>
                    <a:ext uri="{9D8B030D-6E8A-4147-A177-3AD203B41FA5}">
                      <a16:colId xmlns:a16="http://schemas.microsoft.com/office/drawing/2014/main" val="3189599948"/>
                    </a:ext>
                  </a:extLst>
                </a:gridCol>
                <a:gridCol w="872490">
                  <a:extLst>
                    <a:ext uri="{9D8B030D-6E8A-4147-A177-3AD203B41FA5}">
                      <a16:colId xmlns:a16="http://schemas.microsoft.com/office/drawing/2014/main" val="6524256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90181289"/>
                    </a:ext>
                  </a:extLst>
                </a:gridCol>
                <a:gridCol w="1053465">
                  <a:extLst>
                    <a:ext uri="{9D8B030D-6E8A-4147-A177-3AD203B41FA5}">
                      <a16:colId xmlns:a16="http://schemas.microsoft.com/office/drawing/2014/main" val="2232173066"/>
                    </a:ext>
                  </a:extLst>
                </a:gridCol>
                <a:gridCol w="924878">
                  <a:extLst>
                    <a:ext uri="{9D8B030D-6E8A-4147-A177-3AD203B41FA5}">
                      <a16:colId xmlns:a16="http://schemas.microsoft.com/office/drawing/2014/main" val="2927269962"/>
                    </a:ext>
                  </a:extLst>
                </a:gridCol>
                <a:gridCol w="683506">
                  <a:extLst>
                    <a:ext uri="{9D8B030D-6E8A-4147-A177-3AD203B41FA5}">
                      <a16:colId xmlns:a16="http://schemas.microsoft.com/office/drawing/2014/main" val="1802960381"/>
                    </a:ext>
                  </a:extLst>
                </a:gridCol>
                <a:gridCol w="683506">
                  <a:extLst>
                    <a:ext uri="{9D8B030D-6E8A-4147-A177-3AD203B41FA5}">
                      <a16:colId xmlns:a16="http://schemas.microsoft.com/office/drawing/2014/main" val="3896402539"/>
                    </a:ext>
                  </a:extLst>
                </a:gridCol>
                <a:gridCol w="899478">
                  <a:extLst>
                    <a:ext uri="{9D8B030D-6E8A-4147-A177-3AD203B41FA5}">
                      <a16:colId xmlns:a16="http://schemas.microsoft.com/office/drawing/2014/main" val="4063115756"/>
                    </a:ext>
                  </a:extLst>
                </a:gridCol>
                <a:gridCol w="1270952">
                  <a:extLst>
                    <a:ext uri="{9D8B030D-6E8A-4147-A177-3AD203B41FA5}">
                      <a16:colId xmlns:a16="http://schemas.microsoft.com/office/drawing/2014/main" val="3973544265"/>
                    </a:ext>
                  </a:extLst>
                </a:gridCol>
              </a:tblGrid>
              <a:tr h="368613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O60Z Vaginalni porođaj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939674"/>
                  </a:ext>
                </a:extLst>
              </a:tr>
              <a:tr h="1019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Red. broj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broj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računa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Prosečno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trajanje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hospitalizacije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Prosecno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pacijentu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 Dan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Usluge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Lekovi 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Krv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Materijal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Participacija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856099"/>
                  </a:ext>
                </a:extLst>
              </a:tr>
              <a:tr h="319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GAK-Narodni front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49,824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44,213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3,250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102463"/>
                  </a:ext>
                </a:extLst>
              </a:tr>
              <a:tr h="319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29,389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26,831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475182"/>
                  </a:ext>
                </a:extLst>
              </a:tr>
              <a:tr h="319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Leskovac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25,569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22,001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2,372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435022"/>
                  </a:ext>
                </a:extLst>
              </a:tr>
              <a:tr h="319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Senta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19,934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18,330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740300"/>
                  </a:ext>
                </a:extLst>
              </a:tr>
              <a:tr h="319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Kruševac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23,499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19,926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1,550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2,023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130453"/>
                  </a:ext>
                </a:extLst>
              </a:tr>
              <a:tr h="319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Zrenjanin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43,468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40,400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195265"/>
                  </a:ext>
                </a:extLst>
              </a:tr>
              <a:tr h="319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ZC Kladovo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38,846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33,716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3,046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22197"/>
                  </a:ext>
                </a:extLst>
              </a:tr>
              <a:tr h="319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Prosek svih bolnica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32,933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29,345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1,578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1,959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401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9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988241"/>
              </p:ext>
            </p:extLst>
          </p:nvPr>
        </p:nvGraphicFramePr>
        <p:xfrm>
          <a:off x="618311" y="950534"/>
          <a:ext cx="10850879" cy="2690680"/>
        </p:xfrm>
        <a:graphic>
          <a:graphicData uri="http://schemas.openxmlformats.org/drawingml/2006/table">
            <a:tbl>
              <a:tblPr/>
              <a:tblGrid>
                <a:gridCol w="787076">
                  <a:extLst>
                    <a:ext uri="{9D8B030D-6E8A-4147-A177-3AD203B41FA5}">
                      <a16:colId xmlns:a16="http://schemas.microsoft.com/office/drawing/2014/main" val="1508174804"/>
                    </a:ext>
                  </a:extLst>
                </a:gridCol>
                <a:gridCol w="923860">
                  <a:extLst>
                    <a:ext uri="{9D8B030D-6E8A-4147-A177-3AD203B41FA5}">
                      <a16:colId xmlns:a16="http://schemas.microsoft.com/office/drawing/2014/main" val="2157243935"/>
                    </a:ext>
                  </a:extLst>
                </a:gridCol>
                <a:gridCol w="789319">
                  <a:extLst>
                    <a:ext uri="{9D8B030D-6E8A-4147-A177-3AD203B41FA5}">
                      <a16:colId xmlns:a16="http://schemas.microsoft.com/office/drawing/2014/main" val="3082774012"/>
                    </a:ext>
                  </a:extLst>
                </a:gridCol>
                <a:gridCol w="600958">
                  <a:extLst>
                    <a:ext uri="{9D8B030D-6E8A-4147-A177-3AD203B41FA5}">
                      <a16:colId xmlns:a16="http://schemas.microsoft.com/office/drawing/2014/main" val="995756900"/>
                    </a:ext>
                  </a:extLst>
                </a:gridCol>
                <a:gridCol w="717562">
                  <a:extLst>
                    <a:ext uri="{9D8B030D-6E8A-4147-A177-3AD203B41FA5}">
                      <a16:colId xmlns:a16="http://schemas.microsoft.com/office/drawing/2014/main" val="4263365893"/>
                    </a:ext>
                  </a:extLst>
                </a:gridCol>
                <a:gridCol w="768699">
                  <a:extLst>
                    <a:ext uri="{9D8B030D-6E8A-4147-A177-3AD203B41FA5}">
                      <a16:colId xmlns:a16="http://schemas.microsoft.com/office/drawing/2014/main" val="1869309975"/>
                    </a:ext>
                  </a:extLst>
                </a:gridCol>
                <a:gridCol w="625900">
                  <a:extLst>
                    <a:ext uri="{9D8B030D-6E8A-4147-A177-3AD203B41FA5}">
                      <a16:colId xmlns:a16="http://schemas.microsoft.com/office/drawing/2014/main" val="3639960744"/>
                    </a:ext>
                  </a:extLst>
                </a:gridCol>
                <a:gridCol w="581717">
                  <a:extLst>
                    <a:ext uri="{9D8B030D-6E8A-4147-A177-3AD203B41FA5}">
                      <a16:colId xmlns:a16="http://schemas.microsoft.com/office/drawing/2014/main" val="590130663"/>
                    </a:ext>
                  </a:extLst>
                </a:gridCol>
                <a:gridCol w="581717">
                  <a:extLst>
                    <a:ext uri="{9D8B030D-6E8A-4147-A177-3AD203B41FA5}">
                      <a16:colId xmlns:a16="http://schemas.microsoft.com/office/drawing/2014/main" val="3802707519"/>
                    </a:ext>
                  </a:extLst>
                </a:gridCol>
                <a:gridCol w="581717">
                  <a:extLst>
                    <a:ext uri="{9D8B030D-6E8A-4147-A177-3AD203B41FA5}">
                      <a16:colId xmlns:a16="http://schemas.microsoft.com/office/drawing/2014/main" val="3119167828"/>
                    </a:ext>
                  </a:extLst>
                </a:gridCol>
                <a:gridCol w="581717">
                  <a:extLst>
                    <a:ext uri="{9D8B030D-6E8A-4147-A177-3AD203B41FA5}">
                      <a16:colId xmlns:a16="http://schemas.microsoft.com/office/drawing/2014/main" val="2789439456"/>
                    </a:ext>
                  </a:extLst>
                </a:gridCol>
                <a:gridCol w="581717">
                  <a:extLst>
                    <a:ext uri="{9D8B030D-6E8A-4147-A177-3AD203B41FA5}">
                      <a16:colId xmlns:a16="http://schemas.microsoft.com/office/drawing/2014/main" val="4243965602"/>
                    </a:ext>
                  </a:extLst>
                </a:gridCol>
                <a:gridCol w="581717">
                  <a:extLst>
                    <a:ext uri="{9D8B030D-6E8A-4147-A177-3AD203B41FA5}">
                      <a16:colId xmlns:a16="http://schemas.microsoft.com/office/drawing/2014/main" val="448576283"/>
                    </a:ext>
                  </a:extLst>
                </a:gridCol>
                <a:gridCol w="468320">
                  <a:extLst>
                    <a:ext uri="{9D8B030D-6E8A-4147-A177-3AD203B41FA5}">
                      <a16:colId xmlns:a16="http://schemas.microsoft.com/office/drawing/2014/main" val="2865427746"/>
                    </a:ext>
                  </a:extLst>
                </a:gridCol>
                <a:gridCol w="589082">
                  <a:extLst>
                    <a:ext uri="{9D8B030D-6E8A-4147-A177-3AD203B41FA5}">
                      <a16:colId xmlns:a16="http://schemas.microsoft.com/office/drawing/2014/main" val="669002090"/>
                    </a:ext>
                  </a:extLst>
                </a:gridCol>
                <a:gridCol w="463901">
                  <a:extLst>
                    <a:ext uri="{9D8B030D-6E8A-4147-A177-3AD203B41FA5}">
                      <a16:colId xmlns:a16="http://schemas.microsoft.com/office/drawing/2014/main" val="2138109991"/>
                    </a:ext>
                  </a:extLst>
                </a:gridCol>
                <a:gridCol w="625900">
                  <a:extLst>
                    <a:ext uri="{9D8B030D-6E8A-4147-A177-3AD203B41FA5}">
                      <a16:colId xmlns:a16="http://schemas.microsoft.com/office/drawing/2014/main" val="2737243409"/>
                    </a:ext>
                  </a:extLst>
                </a:gridCol>
              </a:tblGrid>
              <a:tr h="1697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Назив </a:t>
                      </a:r>
                      <a:r>
                        <a:rPr lang="sr-Cyrl-RS" sz="900" b="0" i="0" u="none" strike="noStrike" dirty="0">
                          <a:effectLst/>
                          <a:latin typeface="Arial" panose="020B0604020202020204" pitchFamily="34" charset="0"/>
                        </a:rPr>
                        <a:t>Одељења/Службе/Одсека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Име и презиме уговореног радника (лекара, медицинског техничара, спремачице, сервирке и др.)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Занимање </a:t>
                      </a:r>
                      <a:b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(лекар, медицински техничар, лабораторијски техничар и др.)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900" b="0" i="0" u="none" strike="noStrike" dirty="0">
                          <a:effectLst/>
                          <a:latin typeface="Arial" panose="020B0604020202020204" pitchFamily="34" charset="0"/>
                        </a:rPr>
                        <a:t>Назив радног места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dirty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АМБУЛАНТА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dirty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СТАЦИОНАР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Укупан број сати редовног рада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Укупан број сати прековременог рада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</a:rPr>
                        <a:t>Укупно исплаћена плата са порезом и доприносима на терет радника и послодавца 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336309"/>
                  </a:ext>
                </a:extLst>
              </a:tr>
              <a:tr h="2380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Број редовних сати рада у амбуланти 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Број прековремених сати у амбуланти (уведен у складу са Законом о </a:t>
                      </a:r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рду</a:t>
                      </a:r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Број прековремених сати (дежурство, приправност и рад по позиву) у амбуланти (уведених у складу са Законом о здравственој заштити) 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Исплаћена основна плата (са порезом и доприносима на терет радника и послодавца) за рад проведен у амбуланти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Укупно исплаћен прековремени рад  (са порезом и доприносима на терет радника и послодавца) за рад у амбуланти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Број редовних сати рада у стационару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Број прековремених сати у стационару (уведен у складу са Законом о раду)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Број прековремених сати (дежурство, приправност и рад по позиву) у стационару (уведен у складу са Законом о здравственој заштити) 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Исплаћена основна плата (са порезом и доприносима на терет радника и послодавца) за рад проведен у стационару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</a:rPr>
                        <a:t>Укупно исплаћен прековремени рад (са порезом и доприносима на терет радника и послодавца) за рад у стационару</a:t>
                      </a:r>
                    </a:p>
                  </a:txBody>
                  <a:tcPr marL="4220" marR="4220" marT="4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1181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40685"/>
              </p:ext>
            </p:extLst>
          </p:nvPr>
        </p:nvGraphicFramePr>
        <p:xfrm>
          <a:off x="1051392" y="4014355"/>
          <a:ext cx="1801223" cy="2346962"/>
        </p:xfrm>
        <a:graphic>
          <a:graphicData uri="http://schemas.openxmlformats.org/drawingml/2006/table">
            <a:tbl>
              <a:tblPr/>
              <a:tblGrid>
                <a:gridCol w="1801223">
                  <a:extLst>
                    <a:ext uri="{9D8B030D-6E8A-4147-A177-3AD203B41FA5}">
                      <a16:colId xmlns:a16="http://schemas.microsoft.com/office/drawing/2014/main" val="3918530436"/>
                    </a:ext>
                  </a:extLst>
                </a:gridCol>
              </a:tblGrid>
              <a:tr h="55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Износ исплаћених трошкова превоза на посао и са посла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033953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643844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303481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241577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743164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960821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009226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369535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449167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735645"/>
                  </a:ext>
                </a:extLst>
              </a:tr>
              <a:tr h="17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2922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7664"/>
              </p:ext>
            </p:extLst>
          </p:nvPr>
        </p:nvGraphicFramePr>
        <p:xfrm>
          <a:off x="9321207" y="4014352"/>
          <a:ext cx="1790139" cy="2346965"/>
        </p:xfrm>
        <a:graphic>
          <a:graphicData uri="http://schemas.openxmlformats.org/drawingml/2006/table">
            <a:tbl>
              <a:tblPr/>
              <a:tblGrid>
                <a:gridCol w="1790139">
                  <a:extLst>
                    <a:ext uri="{9D8B030D-6E8A-4147-A177-3AD203B41FA5}">
                      <a16:colId xmlns:a16="http://schemas.microsoft.com/office/drawing/2014/main" val="1889319789"/>
                    </a:ext>
                  </a:extLst>
                </a:gridCol>
              </a:tblGrid>
              <a:tr h="522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Укупна вредност издатих оброка осигураним лицима РФЗО за месец по одељењу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562013"/>
                  </a:ext>
                </a:extLst>
              </a:tr>
              <a:tr h="181633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821484"/>
                  </a:ext>
                </a:extLst>
              </a:tr>
              <a:tr h="18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111201"/>
                  </a:ext>
                </a:extLst>
              </a:tr>
              <a:tr h="18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710571"/>
                  </a:ext>
                </a:extLst>
              </a:tr>
              <a:tr h="18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354025"/>
                  </a:ext>
                </a:extLst>
              </a:tr>
              <a:tr h="18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137154"/>
                  </a:ext>
                </a:extLst>
              </a:tr>
              <a:tr h="18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049494"/>
                  </a:ext>
                </a:extLst>
              </a:tr>
              <a:tr h="18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857849"/>
                  </a:ext>
                </a:extLst>
              </a:tr>
              <a:tr h="18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41921"/>
                  </a:ext>
                </a:extLst>
              </a:tr>
              <a:tr h="18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613238"/>
                  </a:ext>
                </a:extLst>
              </a:tr>
              <a:tr h="1898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25068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064765"/>
              </p:ext>
            </p:extLst>
          </p:nvPr>
        </p:nvGraphicFramePr>
        <p:xfrm>
          <a:off x="4184467" y="4014357"/>
          <a:ext cx="3581400" cy="2346960"/>
        </p:xfrm>
        <a:graphic>
          <a:graphicData uri="http://schemas.openxmlformats.org/drawingml/2006/table">
            <a:tbl>
              <a:tblPr/>
              <a:tblGrid>
                <a:gridCol w="1871181">
                  <a:extLst>
                    <a:ext uri="{9D8B030D-6E8A-4147-A177-3AD203B41FA5}">
                      <a16:colId xmlns:a16="http://schemas.microsoft.com/office/drawing/2014/main" val="4051668598"/>
                    </a:ext>
                  </a:extLst>
                </a:gridCol>
                <a:gridCol w="1710219">
                  <a:extLst>
                    <a:ext uri="{9D8B030D-6E8A-4147-A177-3AD203B41FA5}">
                      <a16:colId xmlns:a16="http://schemas.microsoft.com/office/drawing/2014/main" val="20741546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ПОВРШИНА КОЈА СЕ ОДНОСИ НА СТАЦИОНАРНИ ДЕО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81081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 dirty="0">
                          <a:effectLst/>
                          <a:latin typeface="Arial" panose="020B0604020202020204" pitchFamily="34" charset="0"/>
                        </a:rPr>
                        <a:t>назив Одељења/Службе/Одсека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000" b="0" i="0" u="none" strike="noStrike">
                          <a:effectLst/>
                          <a:latin typeface="Arial" panose="020B0604020202020204" pitchFamily="34" charset="0"/>
                        </a:rPr>
                        <a:t>ПОВРШИНА У КВАДРАТНИМ МЕТРИМА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70145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30362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34252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41373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03731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68699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92009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20316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32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31551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264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51064" y="179187"/>
            <a:ext cx="9048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Tabele za praćenje troškova van E-fakture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98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O60Z </a:t>
            </a:r>
            <a:r>
              <a:rPr lang="sr-Latn-RS" sz="3200" b="1" i="1" noProof="1" smtClean="0">
                <a:latin typeface="Arial" panose="020B0604020202020204" pitchFamily="34" charset="0"/>
                <a:cs typeface="Arial" panose="020B0604020202020204" pitchFamily="34" charset="0"/>
              </a:rPr>
              <a:t>Vaginalni porođaj</a:t>
            </a:r>
            <a:r>
              <a:rPr lang="sr-Latn-RS" sz="3200" noProof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200" noProof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RS" sz="32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603374"/>
              </p:ext>
            </p:extLst>
          </p:nvPr>
        </p:nvGraphicFramePr>
        <p:xfrm>
          <a:off x="124691" y="1052945"/>
          <a:ext cx="11928764" cy="563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3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Detaljna analiza DSG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449371"/>
              </p:ext>
            </p:extLst>
          </p:nvPr>
        </p:nvGraphicFramePr>
        <p:xfrm>
          <a:off x="338004" y="2089261"/>
          <a:ext cx="11515991" cy="3445742"/>
        </p:xfrm>
        <a:graphic>
          <a:graphicData uri="http://schemas.openxmlformats.org/drawingml/2006/table">
            <a:tbl>
              <a:tblPr/>
              <a:tblGrid>
                <a:gridCol w="546396">
                  <a:extLst>
                    <a:ext uri="{9D8B030D-6E8A-4147-A177-3AD203B41FA5}">
                      <a16:colId xmlns:a16="http://schemas.microsoft.com/office/drawing/2014/main" val="2291724557"/>
                    </a:ext>
                  </a:extLst>
                </a:gridCol>
                <a:gridCol w="2802194">
                  <a:extLst>
                    <a:ext uri="{9D8B030D-6E8A-4147-A177-3AD203B41FA5}">
                      <a16:colId xmlns:a16="http://schemas.microsoft.com/office/drawing/2014/main" val="207465542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1806577460"/>
                    </a:ext>
                  </a:extLst>
                </a:gridCol>
                <a:gridCol w="1695121">
                  <a:extLst>
                    <a:ext uri="{9D8B030D-6E8A-4147-A177-3AD203B41FA5}">
                      <a16:colId xmlns:a16="http://schemas.microsoft.com/office/drawing/2014/main" val="52949243"/>
                    </a:ext>
                  </a:extLst>
                </a:gridCol>
                <a:gridCol w="1053465">
                  <a:extLst>
                    <a:ext uri="{9D8B030D-6E8A-4147-A177-3AD203B41FA5}">
                      <a16:colId xmlns:a16="http://schemas.microsoft.com/office/drawing/2014/main" val="285816676"/>
                    </a:ext>
                  </a:extLst>
                </a:gridCol>
                <a:gridCol w="924878">
                  <a:extLst>
                    <a:ext uri="{9D8B030D-6E8A-4147-A177-3AD203B41FA5}">
                      <a16:colId xmlns:a16="http://schemas.microsoft.com/office/drawing/2014/main" val="1231459272"/>
                    </a:ext>
                  </a:extLst>
                </a:gridCol>
                <a:gridCol w="689805">
                  <a:extLst>
                    <a:ext uri="{9D8B030D-6E8A-4147-A177-3AD203B41FA5}">
                      <a16:colId xmlns:a16="http://schemas.microsoft.com/office/drawing/2014/main" val="4248289701"/>
                    </a:ext>
                  </a:extLst>
                </a:gridCol>
                <a:gridCol w="689805">
                  <a:extLst>
                    <a:ext uri="{9D8B030D-6E8A-4147-A177-3AD203B41FA5}">
                      <a16:colId xmlns:a16="http://schemas.microsoft.com/office/drawing/2014/main" val="1420782495"/>
                    </a:ext>
                  </a:extLst>
                </a:gridCol>
                <a:gridCol w="899478">
                  <a:extLst>
                    <a:ext uri="{9D8B030D-6E8A-4147-A177-3AD203B41FA5}">
                      <a16:colId xmlns:a16="http://schemas.microsoft.com/office/drawing/2014/main" val="3767095937"/>
                    </a:ext>
                  </a:extLst>
                </a:gridCol>
                <a:gridCol w="1270952">
                  <a:extLst>
                    <a:ext uri="{9D8B030D-6E8A-4147-A177-3AD203B41FA5}">
                      <a16:colId xmlns:a16="http://schemas.microsoft.com/office/drawing/2014/main" val="4267328718"/>
                    </a:ext>
                  </a:extLst>
                </a:gridCol>
              </a:tblGrid>
              <a:tr h="395765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F42A Poremećaji cirkulacije, bez AIM, sa invazivnom dijagnostikom na srcu, sa vrlo teškim ili  teškim KK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759978"/>
                  </a:ext>
                </a:extLst>
              </a:tr>
              <a:tr h="8587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Red. broj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broj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računa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Prosečno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trajanje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hospitalizacije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Prosecno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pacijentu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 Dan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Usluge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Lekovi 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Krv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Materijal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Participacija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624075"/>
                  </a:ext>
                </a:extLst>
              </a:tr>
              <a:tr h="285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KBC Bežanijska </a:t>
                      </a:r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kosa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28" marR="7528" marT="7528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84,779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55,234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4,828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24,547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614005"/>
                  </a:ext>
                </a:extLst>
              </a:tr>
              <a:tr h="285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kardiovaskularne bolesti Dedinje</a:t>
                      </a:r>
                    </a:p>
                  </a:txBody>
                  <a:tcPr marL="7528" marR="7528" marT="7528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38,764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22,322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3,819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12,444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888385"/>
                  </a:ext>
                </a:extLst>
              </a:tr>
              <a:tr h="285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kardiovaskularne bolesti Vojvodine</a:t>
                      </a:r>
                    </a:p>
                  </a:txBody>
                  <a:tcPr marL="7528" marR="7528" marT="7528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75,263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48,998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7,825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18,536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391582"/>
                  </a:ext>
                </a:extLst>
              </a:tr>
              <a:tr h="285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7528" marR="7528" marT="7528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96,466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60,825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9,308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26,382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548664"/>
                  </a:ext>
                </a:extLst>
              </a:tr>
              <a:tr h="285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Prosek svih bolnica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73,818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46,845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6,445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20,477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528" marR="7528" marT="752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86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0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>
            <a:noAutofit/>
          </a:bodyPr>
          <a:lstStyle/>
          <a:p>
            <a:r>
              <a:rPr lang="sr-Latn-R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F42A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Poremećaji cirkulacije, bez AIM, sa invazivnom dijagnostikom na srcu, sa vrlo teškim ili  teškim KK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6962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9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839" y="0"/>
            <a:ext cx="10515600" cy="1325563"/>
          </a:xfrm>
        </p:spPr>
        <p:txBody>
          <a:bodyPr/>
          <a:lstStyle/>
          <a:p>
            <a:pPr algn="ctr"/>
            <a:r>
              <a:rPr lang="sr-Latn-R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Detaljna analiza DSG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58306"/>
              </p:ext>
            </p:extLst>
          </p:nvPr>
        </p:nvGraphicFramePr>
        <p:xfrm>
          <a:off x="492368" y="1446961"/>
          <a:ext cx="11246543" cy="5193766"/>
        </p:xfrm>
        <a:graphic>
          <a:graphicData uri="http://schemas.openxmlformats.org/drawingml/2006/table">
            <a:tbl>
              <a:tblPr/>
              <a:tblGrid>
                <a:gridCol w="554767">
                  <a:extLst>
                    <a:ext uri="{9D8B030D-6E8A-4147-A177-3AD203B41FA5}">
                      <a16:colId xmlns:a16="http://schemas.microsoft.com/office/drawing/2014/main" val="2266309248"/>
                    </a:ext>
                  </a:extLst>
                </a:gridCol>
                <a:gridCol w="2684207">
                  <a:extLst>
                    <a:ext uri="{9D8B030D-6E8A-4147-A177-3AD203B41FA5}">
                      <a16:colId xmlns:a16="http://schemas.microsoft.com/office/drawing/2014/main" val="574994498"/>
                    </a:ext>
                  </a:extLst>
                </a:gridCol>
                <a:gridCol w="872490">
                  <a:extLst>
                    <a:ext uri="{9D8B030D-6E8A-4147-A177-3AD203B41FA5}">
                      <a16:colId xmlns:a16="http://schemas.microsoft.com/office/drawing/2014/main" val="214195285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193650549"/>
                    </a:ext>
                  </a:extLst>
                </a:gridCol>
                <a:gridCol w="1053465">
                  <a:extLst>
                    <a:ext uri="{9D8B030D-6E8A-4147-A177-3AD203B41FA5}">
                      <a16:colId xmlns:a16="http://schemas.microsoft.com/office/drawing/2014/main" val="1227780008"/>
                    </a:ext>
                  </a:extLst>
                </a:gridCol>
                <a:gridCol w="924878">
                  <a:extLst>
                    <a:ext uri="{9D8B030D-6E8A-4147-A177-3AD203B41FA5}">
                      <a16:colId xmlns:a16="http://schemas.microsoft.com/office/drawing/2014/main" val="3962269918"/>
                    </a:ext>
                  </a:extLst>
                </a:gridCol>
                <a:gridCol w="761633">
                  <a:extLst>
                    <a:ext uri="{9D8B030D-6E8A-4147-A177-3AD203B41FA5}">
                      <a16:colId xmlns:a16="http://schemas.microsoft.com/office/drawing/2014/main" val="3061406384"/>
                    </a:ext>
                  </a:extLst>
                </a:gridCol>
                <a:gridCol w="761633">
                  <a:extLst>
                    <a:ext uri="{9D8B030D-6E8A-4147-A177-3AD203B41FA5}">
                      <a16:colId xmlns:a16="http://schemas.microsoft.com/office/drawing/2014/main" val="732946982"/>
                    </a:ext>
                  </a:extLst>
                </a:gridCol>
                <a:gridCol w="899478">
                  <a:extLst>
                    <a:ext uri="{9D8B030D-6E8A-4147-A177-3AD203B41FA5}">
                      <a16:colId xmlns:a16="http://schemas.microsoft.com/office/drawing/2014/main" val="2950243279"/>
                    </a:ext>
                  </a:extLst>
                </a:gridCol>
                <a:gridCol w="1270952">
                  <a:extLst>
                    <a:ext uri="{9D8B030D-6E8A-4147-A177-3AD203B41FA5}">
                      <a16:colId xmlns:a16="http://schemas.microsoft.com/office/drawing/2014/main" val="1245633403"/>
                    </a:ext>
                  </a:extLst>
                </a:gridCol>
              </a:tblGrid>
              <a:tr h="582806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pl-PL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J11Z Ostale procedure na koži, potkožnom tkivu i dojci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30323"/>
                  </a:ext>
                </a:extLst>
              </a:tr>
              <a:tr h="8541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Red. broj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broj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računa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Prosečno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trajanje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hospitalizacije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Prosecno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pacijentu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 Dan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Usluge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Lekovi 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Krv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Materijal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Participacija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417774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KBC Bežanijska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8,469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7,917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103603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 Kruševac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7,074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5,499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813905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 Leskovac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17,557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12,342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2,323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2,916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080274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 Zrenjanin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34,205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28,360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4,238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1,614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056614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KC Kragujevac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58,455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11,308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12,606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3,641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113972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 za zdravstvenu zaštitu majke i deteta "Vukan Čupić"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19,146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16,025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2,544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315297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GAK-Narodni front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9,527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32838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 Senta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6,198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4,534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959573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 za ortopedsko-hirurške bolesti Banjica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185,369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117,943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38,337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5,763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17,151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600356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 za onkologiju Vojvodine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101,938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69,464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10,172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22,302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939185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ZC Kladovo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14,734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13,306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57753"/>
                  </a:ext>
                </a:extLst>
              </a:tr>
              <a:tr h="276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Prosek svih bolnica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42,061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26,863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6,411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5,763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4,951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43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7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809" y="295852"/>
            <a:ext cx="9012382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J11Z Ostale procedure na koži, potkožnom tkivu i </a:t>
            </a:r>
            <a:r>
              <a:rPr lang="pl-PL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dojci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56153"/>
              </p:ext>
            </p:extLst>
          </p:nvPr>
        </p:nvGraphicFramePr>
        <p:xfrm>
          <a:off x="180870" y="1416818"/>
          <a:ext cx="11132736" cy="5275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62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Detaljna analiza DSG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438545"/>
              </p:ext>
            </p:extLst>
          </p:nvPr>
        </p:nvGraphicFramePr>
        <p:xfrm>
          <a:off x="187923" y="1992236"/>
          <a:ext cx="11816153" cy="3740672"/>
        </p:xfrm>
        <a:graphic>
          <a:graphicData uri="http://schemas.openxmlformats.org/drawingml/2006/table">
            <a:tbl>
              <a:tblPr/>
              <a:tblGrid>
                <a:gridCol w="424231">
                  <a:extLst>
                    <a:ext uri="{9D8B030D-6E8A-4147-A177-3AD203B41FA5}">
                      <a16:colId xmlns:a16="http://schemas.microsoft.com/office/drawing/2014/main" val="4175430566"/>
                    </a:ext>
                  </a:extLst>
                </a:gridCol>
                <a:gridCol w="2572387">
                  <a:extLst>
                    <a:ext uri="{9D8B030D-6E8A-4147-A177-3AD203B41FA5}">
                      <a16:colId xmlns:a16="http://schemas.microsoft.com/office/drawing/2014/main" val="26945782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00294753"/>
                    </a:ext>
                  </a:extLst>
                </a:gridCol>
                <a:gridCol w="1430593">
                  <a:extLst>
                    <a:ext uri="{9D8B030D-6E8A-4147-A177-3AD203B41FA5}">
                      <a16:colId xmlns:a16="http://schemas.microsoft.com/office/drawing/2014/main" val="3393830020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157920337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1182687114"/>
                    </a:ext>
                  </a:extLst>
                </a:gridCol>
                <a:gridCol w="929149">
                  <a:extLst>
                    <a:ext uri="{9D8B030D-6E8A-4147-A177-3AD203B41FA5}">
                      <a16:colId xmlns:a16="http://schemas.microsoft.com/office/drawing/2014/main" val="662363756"/>
                    </a:ext>
                  </a:extLst>
                </a:gridCol>
                <a:gridCol w="634180">
                  <a:extLst>
                    <a:ext uri="{9D8B030D-6E8A-4147-A177-3AD203B41FA5}">
                      <a16:colId xmlns:a16="http://schemas.microsoft.com/office/drawing/2014/main" val="3182016377"/>
                    </a:ext>
                  </a:extLst>
                </a:gridCol>
                <a:gridCol w="1076632">
                  <a:extLst>
                    <a:ext uri="{9D8B030D-6E8A-4147-A177-3AD203B41FA5}">
                      <a16:colId xmlns:a16="http://schemas.microsoft.com/office/drawing/2014/main" val="1704026305"/>
                    </a:ext>
                  </a:extLst>
                </a:gridCol>
                <a:gridCol w="1445342">
                  <a:extLst>
                    <a:ext uri="{9D8B030D-6E8A-4147-A177-3AD203B41FA5}">
                      <a16:colId xmlns:a16="http://schemas.microsoft.com/office/drawing/2014/main" val="1791961119"/>
                    </a:ext>
                  </a:extLst>
                </a:gridCol>
              </a:tblGrid>
              <a:tr h="233365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P67D-Novorođenče</a:t>
                      </a:r>
                      <a:r>
                        <a:rPr lang="en-US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sr-Latn-RS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tež.na 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prijamu &gt; 2499 grama</a:t>
                      </a:r>
                      <a:r>
                        <a:rPr lang="en-US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sr-Latn-RS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bez </a:t>
                      </a:r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značajnih operativnih postupaka bez teškoća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445611"/>
                  </a:ext>
                </a:extLst>
              </a:tr>
              <a:tr h="746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Red. broj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Zdravstvena ustanova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broj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računa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Prosečno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trajanje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hospitalizacije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Prosecno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pacijentu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 Dan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Usluge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Lekovi 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Krv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Materijal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Participacija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553736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GAK - Narodni Front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24,178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22,910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010000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KC Kragujevac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29,413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28,660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537939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 Zrenjanin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24,106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23,362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767053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 Kruševac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15,605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13,770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665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665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094296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 za zdravstvenu zaštitu majke i djeteta "Vukan Čupić"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34,503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32,305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1,149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1,149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07437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 Leskovac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22,908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21,641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824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824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935216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ZC Kladovo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65,981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63,422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1,385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1,385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921632"/>
                  </a:ext>
                </a:extLst>
              </a:tr>
              <a:tr h="202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Prosek svih bolnica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30,956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29,439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247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1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894648"/>
              </p:ext>
            </p:extLst>
          </p:nvPr>
        </p:nvGraphicFramePr>
        <p:xfrm>
          <a:off x="492369" y="1045029"/>
          <a:ext cx="11183816" cy="560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83288" y="236043"/>
            <a:ext cx="10912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P67D-Novorođenče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tež.na prij</a:t>
            </a:r>
            <a:r>
              <a:rPr lang="sr-Latn-R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mu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&gt; 2499 </a:t>
            </a:r>
            <a:r>
              <a:rPr lang="sr-Latn-RS" b="1" i="1" noProof="1" smtClean="0">
                <a:latin typeface="Arial" panose="020B0604020202020204" pitchFamily="34" charset="0"/>
                <a:cs typeface="Arial" panose="020B0604020202020204" pitchFamily="34" charset="0"/>
              </a:rPr>
              <a:t>grama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R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bez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značajnih operativnih postupaka bez teškoća</a:t>
            </a:r>
          </a:p>
        </p:txBody>
      </p:sp>
    </p:spTree>
    <p:extLst>
      <p:ext uri="{BB962C8B-B14F-4D97-AF65-F5344CB8AC3E}">
        <p14:creationId xmlns:p14="http://schemas.microsoft.com/office/powerpoint/2010/main" val="10205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Detaljna analiza DSG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744669"/>
              </p:ext>
            </p:extLst>
          </p:nvPr>
        </p:nvGraphicFramePr>
        <p:xfrm>
          <a:off x="508807" y="1862036"/>
          <a:ext cx="11174385" cy="4465475"/>
        </p:xfrm>
        <a:graphic>
          <a:graphicData uri="http://schemas.openxmlformats.org/drawingml/2006/table">
            <a:tbl>
              <a:tblPr/>
              <a:tblGrid>
                <a:gridCol w="455486">
                  <a:extLst>
                    <a:ext uri="{9D8B030D-6E8A-4147-A177-3AD203B41FA5}">
                      <a16:colId xmlns:a16="http://schemas.microsoft.com/office/drawing/2014/main" val="2056763019"/>
                    </a:ext>
                  </a:extLst>
                </a:gridCol>
                <a:gridCol w="2833243">
                  <a:extLst>
                    <a:ext uri="{9D8B030D-6E8A-4147-A177-3AD203B41FA5}">
                      <a16:colId xmlns:a16="http://schemas.microsoft.com/office/drawing/2014/main" val="3600134540"/>
                    </a:ext>
                  </a:extLst>
                </a:gridCol>
                <a:gridCol w="872490">
                  <a:extLst>
                    <a:ext uri="{9D8B030D-6E8A-4147-A177-3AD203B41FA5}">
                      <a16:colId xmlns:a16="http://schemas.microsoft.com/office/drawing/2014/main" val="281927619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086346581"/>
                    </a:ext>
                  </a:extLst>
                </a:gridCol>
                <a:gridCol w="1053465">
                  <a:extLst>
                    <a:ext uri="{9D8B030D-6E8A-4147-A177-3AD203B41FA5}">
                      <a16:colId xmlns:a16="http://schemas.microsoft.com/office/drawing/2014/main" val="205155820"/>
                    </a:ext>
                  </a:extLst>
                </a:gridCol>
                <a:gridCol w="764565">
                  <a:extLst>
                    <a:ext uri="{9D8B030D-6E8A-4147-A177-3AD203B41FA5}">
                      <a16:colId xmlns:a16="http://schemas.microsoft.com/office/drawing/2014/main" val="2713490780"/>
                    </a:ext>
                  </a:extLst>
                </a:gridCol>
                <a:gridCol w="780833">
                  <a:extLst>
                    <a:ext uri="{9D8B030D-6E8A-4147-A177-3AD203B41FA5}">
                      <a16:colId xmlns:a16="http://schemas.microsoft.com/office/drawing/2014/main" val="1935224877"/>
                    </a:ext>
                  </a:extLst>
                </a:gridCol>
                <a:gridCol w="780833">
                  <a:extLst>
                    <a:ext uri="{9D8B030D-6E8A-4147-A177-3AD203B41FA5}">
                      <a16:colId xmlns:a16="http://schemas.microsoft.com/office/drawing/2014/main" val="2739331464"/>
                    </a:ext>
                  </a:extLst>
                </a:gridCol>
                <a:gridCol w="899478">
                  <a:extLst>
                    <a:ext uri="{9D8B030D-6E8A-4147-A177-3AD203B41FA5}">
                      <a16:colId xmlns:a16="http://schemas.microsoft.com/office/drawing/2014/main" val="2912230318"/>
                    </a:ext>
                  </a:extLst>
                </a:gridCol>
                <a:gridCol w="1270952">
                  <a:extLst>
                    <a:ext uri="{9D8B030D-6E8A-4147-A177-3AD203B41FA5}">
                      <a16:colId xmlns:a16="http://schemas.microsoft.com/office/drawing/2014/main" val="2922669787"/>
                    </a:ext>
                  </a:extLst>
                </a:gridCol>
              </a:tblGrid>
              <a:tr h="303719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I69B Bolesti kostiju i artropatije, bez vrlo teških ili teških KK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22542"/>
                  </a:ext>
                </a:extLst>
              </a:tr>
              <a:tr h="10898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Red. broj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Ukupan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broj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računa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Prosečno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trajanje </a:t>
                      </a:r>
                      <a:endParaRPr lang="hr-H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hospitalizacije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Prose</a:t>
                      </a:r>
                      <a:r>
                        <a:rPr lang="sr-Latn-R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č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pacijentu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 Dan </a:t>
                      </a:r>
                      <a:endParaRPr lang="hr-H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Usluge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Lekovi 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Krv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Materijal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Participacija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958710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ortopedsko-hirurške bolesti Banjica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21,991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18,817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464904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38,425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7,426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29,306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224554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Zrenjanin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19,845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16,183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3,205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98611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Leskovac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19,353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16,003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2,319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277185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KBC Bežanijska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9,787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9,267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076242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n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zdravstvenu zaštitu majke i deteta "Vukan Čupić"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18,877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16,231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528443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Kruševac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17,286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16,055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883256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Senta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9,401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9,401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013041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ZC Kladovo</a:t>
                      </a:r>
                    </a:p>
                  </a:txBody>
                  <a:tcPr marL="7620" marR="7620" marT="762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32,435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25,828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5,930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1,227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828207"/>
                  </a:ext>
                </a:extLst>
              </a:tr>
              <a:tr h="232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Prosek svih bolnica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20,822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15,023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5,578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753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7620" marR="7620" marT="762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020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7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b="1" noProof="1" smtClean="0">
                <a:latin typeface="Arial" panose="020B0604020202020204" pitchFamily="34" charset="0"/>
                <a:cs typeface="Arial" panose="020B0604020202020204" pitchFamily="34" charset="0"/>
              </a:rPr>
              <a:t>I69B Bolesti kostiju i artropatije, bez vrlo teških ili teških KK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29256"/>
              </p:ext>
            </p:extLst>
          </p:nvPr>
        </p:nvGraphicFramePr>
        <p:xfrm>
          <a:off x="301451" y="1085222"/>
          <a:ext cx="11726426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47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Specifični</a:t>
            </a:r>
            <a:r>
              <a:rPr lang="sr-Latn-R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primeri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754427"/>
              </p:ext>
            </p:extLst>
          </p:nvPr>
        </p:nvGraphicFramePr>
        <p:xfrm>
          <a:off x="403123" y="2138516"/>
          <a:ext cx="11385753" cy="2503008"/>
        </p:xfrm>
        <a:graphic>
          <a:graphicData uri="http://schemas.openxmlformats.org/drawingml/2006/table">
            <a:tbl>
              <a:tblPr/>
              <a:tblGrid>
                <a:gridCol w="2063998">
                  <a:extLst>
                    <a:ext uri="{9D8B030D-6E8A-4147-A177-3AD203B41FA5}">
                      <a16:colId xmlns:a16="http://schemas.microsoft.com/office/drawing/2014/main" val="4058440983"/>
                    </a:ext>
                  </a:extLst>
                </a:gridCol>
                <a:gridCol w="832201">
                  <a:extLst>
                    <a:ext uri="{9D8B030D-6E8A-4147-A177-3AD203B41FA5}">
                      <a16:colId xmlns:a16="http://schemas.microsoft.com/office/drawing/2014/main" val="3064026730"/>
                    </a:ext>
                  </a:extLst>
                </a:gridCol>
                <a:gridCol w="861151">
                  <a:extLst>
                    <a:ext uri="{9D8B030D-6E8A-4147-A177-3AD203B41FA5}">
                      <a16:colId xmlns:a16="http://schemas.microsoft.com/office/drawing/2014/main" val="3954443746"/>
                    </a:ext>
                  </a:extLst>
                </a:gridCol>
                <a:gridCol w="1677619">
                  <a:extLst>
                    <a:ext uri="{9D8B030D-6E8A-4147-A177-3AD203B41FA5}">
                      <a16:colId xmlns:a16="http://schemas.microsoft.com/office/drawing/2014/main" val="1545817531"/>
                    </a:ext>
                  </a:extLst>
                </a:gridCol>
                <a:gridCol w="1025204">
                  <a:extLst>
                    <a:ext uri="{9D8B030D-6E8A-4147-A177-3AD203B41FA5}">
                      <a16:colId xmlns:a16="http://schemas.microsoft.com/office/drawing/2014/main" val="3427448489"/>
                    </a:ext>
                  </a:extLst>
                </a:gridCol>
                <a:gridCol w="1034006">
                  <a:extLst>
                    <a:ext uri="{9D8B030D-6E8A-4147-A177-3AD203B41FA5}">
                      <a16:colId xmlns:a16="http://schemas.microsoft.com/office/drawing/2014/main" val="1546957325"/>
                    </a:ext>
                  </a:extLst>
                </a:gridCol>
                <a:gridCol w="791661">
                  <a:extLst>
                    <a:ext uri="{9D8B030D-6E8A-4147-A177-3AD203B41FA5}">
                      <a16:colId xmlns:a16="http://schemas.microsoft.com/office/drawing/2014/main" val="4162040808"/>
                    </a:ext>
                  </a:extLst>
                </a:gridCol>
                <a:gridCol w="953223">
                  <a:extLst>
                    <a:ext uri="{9D8B030D-6E8A-4147-A177-3AD203B41FA5}">
                      <a16:colId xmlns:a16="http://schemas.microsoft.com/office/drawing/2014/main" val="2573643078"/>
                    </a:ext>
                  </a:extLst>
                </a:gridCol>
                <a:gridCol w="1193467">
                  <a:extLst>
                    <a:ext uri="{9D8B030D-6E8A-4147-A177-3AD203B41FA5}">
                      <a16:colId xmlns:a16="http://schemas.microsoft.com/office/drawing/2014/main" val="1175418775"/>
                    </a:ext>
                  </a:extLst>
                </a:gridCol>
                <a:gridCol w="953223">
                  <a:extLst>
                    <a:ext uri="{9D8B030D-6E8A-4147-A177-3AD203B41FA5}">
                      <a16:colId xmlns:a16="http://schemas.microsoft.com/office/drawing/2014/main" val="2435500039"/>
                    </a:ext>
                  </a:extLst>
                </a:gridCol>
              </a:tblGrid>
              <a:tr h="117945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DSG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Dužina </a:t>
                      </a:r>
                    </a:p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hospitalizacije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Glavna </a:t>
                      </a:r>
                    </a:p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dijagnoza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Prateća </a:t>
                      </a:r>
                    </a:p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dijagnoza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Usluge bez BO dana 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BO dan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Atribut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Lekovi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Materijal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Ukupan</a:t>
                      </a:r>
                      <a:r>
                        <a:rPr lang="sr-Latn-RS" sz="1600" b="1" i="1" u="none" strike="noStrike" baseline="0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iznos</a:t>
                      </a:r>
                      <a:r>
                        <a:rPr lang="sr-Latn-RS" sz="1600" b="1" i="1" u="none" strike="noStrike" noProof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r-Latn-RS" sz="1600" b="1" i="1" u="none" strike="noStrike" noProof="1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922211"/>
                  </a:ext>
                </a:extLst>
              </a:tr>
              <a:tr h="531360"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Konizacija, postupci na vagini, cerviksu i vulvi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C549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 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53,360.00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30,908.00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144.85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1,524.31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85,937.16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651267"/>
                  </a:ext>
                </a:extLst>
              </a:tr>
              <a:tr h="399044"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Vaginalni porođaj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O601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A590,O800, Z370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184,134.44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109,723.40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10,106.89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3,342.94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307,307.67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960260"/>
                  </a:ext>
                </a:extLst>
              </a:tr>
              <a:tr h="393151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Hemoterapija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Z511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C56,C762, D391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514.09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7.727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1,906.26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10256.39</a:t>
                      </a:r>
                      <a:endParaRPr lang="sr-Latn-RS" sz="16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517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4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268979"/>
              </p:ext>
            </p:extLst>
          </p:nvPr>
        </p:nvGraphicFramePr>
        <p:xfrm>
          <a:off x="180109" y="886691"/>
          <a:ext cx="11817927" cy="583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8755" y="101889"/>
            <a:ext cx="10515600" cy="888909"/>
          </a:xfrm>
        </p:spPr>
        <p:txBody>
          <a:bodyPr>
            <a:normAutofit/>
          </a:bodyPr>
          <a:lstStyle/>
          <a:p>
            <a:pPr algn="ctr"/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sr-Cyrl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stacionara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52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Casemix index (CMI)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791244" y="1576248"/>
          <a:ext cx="8609511" cy="4314632"/>
        </p:xfrm>
        <a:graphic>
          <a:graphicData uri="http://schemas.openxmlformats.org/drawingml/2006/table">
            <a:tbl>
              <a:tblPr/>
              <a:tblGrid>
                <a:gridCol w="4595949">
                  <a:extLst>
                    <a:ext uri="{9D8B030D-6E8A-4147-A177-3AD203B41FA5}">
                      <a16:colId xmlns:a16="http://schemas.microsoft.com/office/drawing/2014/main" val="83033207"/>
                    </a:ext>
                  </a:extLst>
                </a:gridCol>
                <a:gridCol w="2067577">
                  <a:extLst>
                    <a:ext uri="{9D8B030D-6E8A-4147-A177-3AD203B41FA5}">
                      <a16:colId xmlns:a16="http://schemas.microsoft.com/office/drawing/2014/main" val="3894381274"/>
                    </a:ext>
                  </a:extLst>
                </a:gridCol>
                <a:gridCol w="1945985">
                  <a:extLst>
                    <a:ext uri="{9D8B030D-6E8A-4147-A177-3AD203B41FA5}">
                      <a16:colId xmlns:a16="http://schemas.microsoft.com/office/drawing/2014/main" val="2638588427"/>
                    </a:ext>
                  </a:extLst>
                </a:gridCol>
              </a:tblGrid>
              <a:tr h="566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6498" marR="6498" marT="649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Suma koeficijenata </a:t>
                      </a:r>
                      <a:endParaRPr lang="sr-Latn-RS" sz="1600" b="1" i="0" u="none" strike="noStrike" noProof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98" marR="6498" marT="649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CMI</a:t>
                      </a:r>
                    </a:p>
                  </a:txBody>
                  <a:tcPr marL="6498" marR="6498" marT="649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064385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8,725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650230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kardiovaskularne bolesti "Dedinje"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3,361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53331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kardiovaskularne bolesti Vojvodine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2,379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80569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KBC Bežanijska Kosa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3,304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33102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onkologiju Vojvodine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700319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ortopedsko-hirurške bolesti Banjica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2,832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583212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GAK - Narodni Front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2,658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1339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zdravstvenu zaštitu majke i djeteta "Vukan Čupić"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2,637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407943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Leskovac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2,390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02567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Kruševac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2,316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19895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Zrenjanin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2387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Senta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1,658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841735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ZC Kladovo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45470"/>
                  </a:ext>
                </a:extLst>
              </a:tr>
              <a:tr h="18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 za interne bolesti Vrnjacka Banja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023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3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246643"/>
              </p:ext>
            </p:extLst>
          </p:nvPr>
        </p:nvGraphicFramePr>
        <p:xfrm>
          <a:off x="100483" y="150732"/>
          <a:ext cx="11957539" cy="6589616"/>
        </p:xfrm>
        <a:graphic>
          <a:graphicData uri="http://schemas.openxmlformats.org/drawingml/2006/table">
            <a:tbl>
              <a:tblPr/>
              <a:tblGrid>
                <a:gridCol w="3060728">
                  <a:extLst>
                    <a:ext uri="{9D8B030D-6E8A-4147-A177-3AD203B41FA5}">
                      <a16:colId xmlns:a16="http://schemas.microsoft.com/office/drawing/2014/main" val="3890605812"/>
                    </a:ext>
                  </a:extLst>
                </a:gridCol>
                <a:gridCol w="1794439">
                  <a:extLst>
                    <a:ext uri="{9D8B030D-6E8A-4147-A177-3AD203B41FA5}">
                      <a16:colId xmlns:a16="http://schemas.microsoft.com/office/drawing/2014/main" val="2310862406"/>
                    </a:ext>
                  </a:extLst>
                </a:gridCol>
                <a:gridCol w="1956092">
                  <a:extLst>
                    <a:ext uri="{9D8B030D-6E8A-4147-A177-3AD203B41FA5}">
                      <a16:colId xmlns:a16="http://schemas.microsoft.com/office/drawing/2014/main" val="2431041430"/>
                    </a:ext>
                  </a:extLst>
                </a:gridCol>
                <a:gridCol w="1624609">
                  <a:extLst>
                    <a:ext uri="{9D8B030D-6E8A-4147-A177-3AD203B41FA5}">
                      <a16:colId xmlns:a16="http://schemas.microsoft.com/office/drawing/2014/main" val="2343960123"/>
                    </a:ext>
                  </a:extLst>
                </a:gridCol>
                <a:gridCol w="1786062">
                  <a:extLst>
                    <a:ext uri="{9D8B030D-6E8A-4147-A177-3AD203B41FA5}">
                      <a16:colId xmlns:a16="http://schemas.microsoft.com/office/drawing/2014/main" val="3756121992"/>
                    </a:ext>
                  </a:extLst>
                </a:gridCol>
                <a:gridCol w="1735609">
                  <a:extLst>
                    <a:ext uri="{9D8B030D-6E8A-4147-A177-3AD203B41FA5}">
                      <a16:colId xmlns:a16="http://schemas.microsoft.com/office/drawing/2014/main" val="1362750623"/>
                    </a:ext>
                  </a:extLst>
                </a:gridCol>
              </a:tblGrid>
              <a:tr h="12339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6498" marR="6498" marT="6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r>
                        <a:rPr lang="sr-Latn-R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roj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hospitalizacija</a:t>
                      </a:r>
                    </a:p>
                  </a:txBody>
                  <a:tcPr marL="6498" marR="6498" marT="6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Suma koeficijenata</a:t>
                      </a:r>
                    </a:p>
                    <a:p>
                      <a:pPr algn="ctr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98" marR="6498" marT="6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BUDZET</a:t>
                      </a:r>
                      <a:r>
                        <a:rPr lang="sr-Latn-RS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STACIONAR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98" marR="6498" marT="6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Vrednost sopstvenog koeficijenta  RSD</a:t>
                      </a:r>
                    </a:p>
                  </a:txBody>
                  <a:tcPr marL="6498" marR="6498" marT="6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Vrednost jedinstvenog koeficijenta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47.318 RSD</a:t>
                      </a:r>
                    </a:p>
                  </a:txBody>
                  <a:tcPr marL="6498" marR="6498" marT="6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345923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8,725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373,832,070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42,845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412,859,345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6518"/>
                  </a:ext>
                </a:extLst>
              </a:tr>
              <a:tr h="328418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IKVB</a:t>
                      </a:r>
                      <a:r>
                        <a:rPr lang="sr-Latn-R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"Dedinje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3,361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163,672,726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48,702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159,022,327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613610"/>
                  </a:ext>
                </a:extLst>
              </a:tr>
              <a:tr h="335437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IKVB</a:t>
                      </a:r>
                      <a:r>
                        <a:rPr lang="sr-Latn-R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nn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Vojvodine</a:t>
                      </a:r>
                      <a:endParaRPr lang="nn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2,379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143,558,985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60,337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112,583,386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180800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KBC Bežanijska Kosa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2166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3,304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136,972,736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41,451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156,360,930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604457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onkologiju Vojvodine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1526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167,245,131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96,643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81,886,236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699816"/>
                  </a:ext>
                </a:extLst>
              </a:tr>
              <a:tr h="314177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IOH</a:t>
                      </a:r>
                      <a:r>
                        <a:rPr lang="sr-Latn-R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Banjica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1577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2,832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130,684,621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46,151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133,990,381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793074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GAK - Narodni Front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2495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2,658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98,709,327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37,136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125,775,029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953391"/>
                  </a:ext>
                </a:extLst>
              </a:tr>
              <a:tr h="419518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IMD</a:t>
                      </a:r>
                      <a:r>
                        <a:rPr lang="sr-Latn-R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"Vukan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Čupić"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2160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2,637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153,488,175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58,196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124,797,553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602533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Leskovac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2093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2,390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134,225,268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56,153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113,107,528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531245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Kruševac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1912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2,316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105,556,100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45,572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109,599,844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720459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Zrenjanin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1748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2,291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86,669,788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37,831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108,405,538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58076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Senta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1,658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34,353,171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20,718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78,459,869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147447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ZC Kladovo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26,994,065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31,810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40,153,951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966486"/>
                  </a:ext>
                </a:extLst>
              </a:tr>
              <a:tr h="512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 za interne bolesti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Vrnja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Banja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6,386,658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56,345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5,363,495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045118"/>
                  </a:ext>
                </a:extLst>
              </a:tr>
              <a:tr h="3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37,245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1,762,348,821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47,318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1,762,365,411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498" marR="6498" marT="6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2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658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62"/>
            <a:ext cx="10515600" cy="931112"/>
          </a:xfrm>
        </p:spPr>
        <p:txBody>
          <a:bodyPr/>
          <a:lstStyle/>
          <a:p>
            <a:pPr algn="ctr"/>
            <a:r>
              <a:rPr lang="en-US" b="1" i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Projekcija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DSG bud</a:t>
            </a:r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žeta (indeks)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368911"/>
              </p:ext>
            </p:extLst>
          </p:nvPr>
        </p:nvGraphicFramePr>
        <p:xfrm>
          <a:off x="-43543" y="1220876"/>
          <a:ext cx="12279086" cy="547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36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755" y="101889"/>
            <a:ext cx="10515600" cy="888909"/>
          </a:xfrm>
        </p:spPr>
        <p:txBody>
          <a:bodyPr>
            <a:normAutofit/>
          </a:bodyPr>
          <a:lstStyle/>
          <a:p>
            <a:pPr algn="ctr"/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% stacionara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134597"/>
              </p:ext>
            </p:extLst>
          </p:nvPr>
        </p:nvGraphicFramePr>
        <p:xfrm>
          <a:off x="1290257" y="1157053"/>
          <a:ext cx="9772596" cy="5258111"/>
        </p:xfrm>
        <a:graphic>
          <a:graphicData uri="http://schemas.openxmlformats.org/drawingml/2006/table">
            <a:tbl>
              <a:tblPr/>
              <a:tblGrid>
                <a:gridCol w="5163087">
                  <a:extLst>
                    <a:ext uri="{9D8B030D-6E8A-4147-A177-3AD203B41FA5}">
                      <a16:colId xmlns:a16="http://schemas.microsoft.com/office/drawing/2014/main" val="2894718551"/>
                    </a:ext>
                  </a:extLst>
                </a:gridCol>
                <a:gridCol w="1514606">
                  <a:extLst>
                    <a:ext uri="{9D8B030D-6E8A-4147-A177-3AD203B41FA5}">
                      <a16:colId xmlns:a16="http://schemas.microsoft.com/office/drawing/2014/main" val="1131034175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536065469"/>
                    </a:ext>
                  </a:extLst>
                </a:gridCol>
                <a:gridCol w="1598612">
                  <a:extLst>
                    <a:ext uri="{9D8B030D-6E8A-4147-A177-3AD203B41FA5}">
                      <a16:colId xmlns:a16="http://schemas.microsoft.com/office/drawing/2014/main" val="3544825681"/>
                    </a:ext>
                  </a:extLst>
                </a:gridCol>
              </a:tblGrid>
              <a:tr h="685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Zdravstvena  ustanova</a:t>
                      </a:r>
                      <a:endParaRPr lang="en-US" sz="1800" b="1" i="0" u="none" strike="noStrike" noProof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E-FAKTURA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IZVE</a:t>
                      </a:r>
                      <a:r>
                        <a:rPr lang="hr-HR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Š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TAJ</a:t>
                      </a:r>
                      <a:r>
                        <a:rPr lang="hr-HR" sz="1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BOLNICA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INDEX</a:t>
                      </a:r>
                      <a:endParaRPr lang="hr-HR" sz="1800" b="1" i="0" u="none" strike="noStrike" noProof="1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565113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899510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kardiovaskularne bolesti "Dedinje"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751174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kardiovaskularne bolesti Vojvodine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04079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KBC Bežanijska Kosa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34697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onkologiju Vojvodine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775504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ortopedsko-hirurške bolesti Banjica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311989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GAK - Narodni Front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21951"/>
                  </a:ext>
                </a:extLst>
              </a:tr>
              <a:tr h="604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zdravstvenu zaštitu majke i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deteta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"Vukan Čupić"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386792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Leskovac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29032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Kruševac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4836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Zrenjanin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010181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Senta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766230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ZC Kladovo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086034"/>
                  </a:ext>
                </a:extLst>
              </a:tr>
              <a:tr h="30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 za interne bolesti Vrnjacka Banja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928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4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229868"/>
              </p:ext>
            </p:extLst>
          </p:nvPr>
        </p:nvGraphicFramePr>
        <p:xfrm>
          <a:off x="152399" y="1039091"/>
          <a:ext cx="11852787" cy="566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19798" y="184942"/>
            <a:ext cx="10515600" cy="900257"/>
          </a:xfrm>
        </p:spPr>
        <p:txBody>
          <a:bodyPr/>
          <a:lstStyle/>
          <a:p>
            <a:pPr algn="ctr"/>
            <a:r>
              <a:rPr lang="sr-Latn-RS" b="1" i="1" dirty="0" smtClean="0"/>
              <a:t>Ukupni troškovi iz e-fakture</a:t>
            </a:r>
            <a:endParaRPr lang="en-US" b="1" i="1" dirty="0"/>
          </a:p>
        </p:txBody>
      </p:sp>
      <p:sp>
        <p:nvSpPr>
          <p:cNvPr id="7" name="Rectangle 6"/>
          <p:cNvSpPr/>
          <p:nvPr/>
        </p:nvSpPr>
        <p:spPr>
          <a:xfrm>
            <a:off x="2934930" y="1489587"/>
            <a:ext cx="8288594" cy="32446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34929" y="4370440"/>
            <a:ext cx="2949678" cy="33429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2902" y="4999702"/>
            <a:ext cx="3854247" cy="32446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44866" y="4370440"/>
            <a:ext cx="5390532" cy="33429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59794"/>
              </p:ext>
            </p:extLst>
          </p:nvPr>
        </p:nvGraphicFramePr>
        <p:xfrm>
          <a:off x="5767889" y="3132764"/>
          <a:ext cx="3464606" cy="569081"/>
        </p:xfrm>
        <a:graphic>
          <a:graphicData uri="http://schemas.openxmlformats.org/drawingml/2006/table">
            <a:tbl>
              <a:tblPr/>
              <a:tblGrid>
                <a:gridCol w="3464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9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1,710,536,465</a:t>
                      </a:r>
                      <a:r>
                        <a:rPr lang="hr-HR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RSD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0302" y="214438"/>
            <a:ext cx="10515600" cy="900257"/>
          </a:xfrm>
        </p:spPr>
        <p:txBody>
          <a:bodyPr/>
          <a:lstStyle/>
          <a:p>
            <a:pPr algn="ctr"/>
            <a:r>
              <a:rPr lang="sr-Latn-RS" b="1" i="1" dirty="0" smtClean="0"/>
              <a:t>Struktura troškova iz e-fakture - ukupno</a:t>
            </a:r>
            <a:endParaRPr lang="en-US" b="1" i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85553"/>
              </p:ext>
            </p:extLst>
          </p:nvPr>
        </p:nvGraphicFramePr>
        <p:xfrm>
          <a:off x="1089588" y="1114695"/>
          <a:ext cx="9917028" cy="5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9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423"/>
            <a:ext cx="10515600" cy="583475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i="1" dirty="0" smtClean="0"/>
              <a:t>Budžet po izveštaju bolnica</a:t>
            </a:r>
            <a:endParaRPr lang="en-US" b="1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379023"/>
              </p:ext>
            </p:extLst>
          </p:nvPr>
        </p:nvGraphicFramePr>
        <p:xfrm>
          <a:off x="217715" y="1057084"/>
          <a:ext cx="11477898" cy="5108585"/>
        </p:xfrm>
        <a:graphic>
          <a:graphicData uri="http://schemas.openxmlformats.org/drawingml/2006/table">
            <a:tbl>
              <a:tblPr/>
              <a:tblGrid>
                <a:gridCol w="3718559">
                  <a:extLst>
                    <a:ext uri="{9D8B030D-6E8A-4147-A177-3AD203B41FA5}">
                      <a16:colId xmlns:a16="http://schemas.microsoft.com/office/drawing/2014/main" val="2140893601"/>
                    </a:ext>
                  </a:extLst>
                </a:gridCol>
                <a:gridCol w="1881052">
                  <a:extLst>
                    <a:ext uri="{9D8B030D-6E8A-4147-A177-3AD203B41FA5}">
                      <a16:colId xmlns:a16="http://schemas.microsoft.com/office/drawing/2014/main" val="834842808"/>
                    </a:ext>
                  </a:extLst>
                </a:gridCol>
                <a:gridCol w="1307747">
                  <a:extLst>
                    <a:ext uri="{9D8B030D-6E8A-4147-A177-3AD203B41FA5}">
                      <a16:colId xmlns:a16="http://schemas.microsoft.com/office/drawing/2014/main" val="3862230019"/>
                    </a:ext>
                  </a:extLst>
                </a:gridCol>
                <a:gridCol w="1872890">
                  <a:extLst>
                    <a:ext uri="{9D8B030D-6E8A-4147-A177-3AD203B41FA5}">
                      <a16:colId xmlns:a16="http://schemas.microsoft.com/office/drawing/2014/main" val="2512404746"/>
                    </a:ext>
                  </a:extLst>
                </a:gridCol>
                <a:gridCol w="1872890">
                  <a:extLst>
                    <a:ext uri="{9D8B030D-6E8A-4147-A177-3AD203B41FA5}">
                      <a16:colId xmlns:a16="http://schemas.microsoft.com/office/drawing/2014/main" val="678713412"/>
                    </a:ext>
                  </a:extLst>
                </a:gridCol>
                <a:gridCol w="824760">
                  <a:extLst>
                    <a:ext uri="{9D8B030D-6E8A-4147-A177-3AD203B41FA5}">
                      <a16:colId xmlns:a16="http://schemas.microsoft.com/office/drawing/2014/main" val="3008214373"/>
                    </a:ext>
                  </a:extLst>
                </a:gridCol>
              </a:tblGrid>
              <a:tr h="7920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Troškovi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 izveštaju bolnica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Troškovi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 </a:t>
                      </a:r>
                      <a:endParaRPr lang="sr-Latn-RS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e-fakturi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bez usluga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UKUPNO </a:t>
                      </a:r>
                      <a:endParaRPr lang="sr-Latn-RS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1+2)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Ukupan iznos </a:t>
                      </a:r>
                      <a:endParaRPr lang="sr-Latn-RS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e-faktura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INDEX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591671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21533"/>
                  </a:ext>
                </a:extLst>
              </a:tr>
              <a:tr h="283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 Kragujevac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197,482,334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176,349,735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373,832,070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367,854,647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176262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kardiovaskularne bolesti "Dedinje"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74,957,415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88,715,311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163,672,726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213,707,156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746308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kardiovaskularne bolesti Vojvodine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69,951,025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73,607,961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143,558,985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137,033,472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57538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KBC Bežanijska Kosa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69,443,604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67,529,132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136,972,736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144,571,377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376054"/>
                  </a:ext>
                </a:extLst>
              </a:tr>
              <a:tr h="258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onkologiju Vojvodine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51,675,185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115,569,946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167,245,131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172,228,500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94135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ortopedsko-hirurške bolesti Banjica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66,391,354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64,293,267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130,684,621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141,788,772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18035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GAK - Narodni Front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80,706,105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18,003,222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98,709,327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110,255,991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58923"/>
                  </a:ext>
                </a:extLst>
              </a:tr>
              <a:tr h="483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 za zdravstvenu zaštitu majke i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deteta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"Vukan Čupić"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84,058,501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69,429,674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153,488,175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126,856,230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89939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Leskovac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107,020,078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27,205,190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134,225,268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75,643,288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418710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Kruševac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80,031,245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25,524,856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105,556,100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67,462,985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18233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Zrenjanin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67,233,545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19,436,242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86,669,788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93,590,579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71397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 Senta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29,310,641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5,042,529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34,353,171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28,437,556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256276"/>
                  </a:ext>
                </a:extLst>
              </a:tr>
              <a:tr h="255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ZC Kladovo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20,784,165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6,209,901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26,994,065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26,007,836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977923"/>
                  </a:ext>
                </a:extLst>
              </a:tr>
              <a:tr h="254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 za interne bolesti Vrnjacka Banja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6,061,816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324,842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6,386,658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5,098,076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204167"/>
                  </a:ext>
                </a:extLst>
              </a:tr>
              <a:tr h="206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Ukupno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1,005,107,013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757,241,808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1,762,348,821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1,710,536,465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7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7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sr-Latn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BUDŽET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867769"/>
              </p:ext>
            </p:extLst>
          </p:nvPr>
        </p:nvGraphicFramePr>
        <p:xfrm>
          <a:off x="110532" y="1306286"/>
          <a:ext cx="11706330" cy="5375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7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Materijal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717008"/>
              </p:ext>
            </p:extLst>
          </p:nvPr>
        </p:nvGraphicFramePr>
        <p:xfrm>
          <a:off x="422030" y="1406110"/>
          <a:ext cx="11344590" cy="4872250"/>
        </p:xfrm>
        <a:graphic>
          <a:graphicData uri="http://schemas.openxmlformats.org/drawingml/2006/table">
            <a:tbl>
              <a:tblPr/>
              <a:tblGrid>
                <a:gridCol w="3589253">
                  <a:extLst>
                    <a:ext uri="{9D8B030D-6E8A-4147-A177-3AD203B41FA5}">
                      <a16:colId xmlns:a16="http://schemas.microsoft.com/office/drawing/2014/main" val="475192342"/>
                    </a:ext>
                  </a:extLst>
                </a:gridCol>
                <a:gridCol w="1846053">
                  <a:extLst>
                    <a:ext uri="{9D8B030D-6E8A-4147-A177-3AD203B41FA5}">
                      <a16:colId xmlns:a16="http://schemas.microsoft.com/office/drawing/2014/main" val="2324705103"/>
                    </a:ext>
                  </a:extLst>
                </a:gridCol>
                <a:gridCol w="1707014">
                  <a:extLst>
                    <a:ext uri="{9D8B030D-6E8A-4147-A177-3AD203B41FA5}">
                      <a16:colId xmlns:a16="http://schemas.microsoft.com/office/drawing/2014/main" val="3164429625"/>
                    </a:ext>
                  </a:extLst>
                </a:gridCol>
                <a:gridCol w="1647043">
                  <a:extLst>
                    <a:ext uri="{9D8B030D-6E8A-4147-A177-3AD203B41FA5}">
                      <a16:colId xmlns:a16="http://schemas.microsoft.com/office/drawing/2014/main" val="1741186146"/>
                    </a:ext>
                  </a:extLst>
                </a:gridCol>
                <a:gridCol w="1570079">
                  <a:extLst>
                    <a:ext uri="{9D8B030D-6E8A-4147-A177-3AD203B41FA5}">
                      <a16:colId xmlns:a16="http://schemas.microsoft.com/office/drawing/2014/main" val="625735403"/>
                    </a:ext>
                  </a:extLst>
                </a:gridCol>
                <a:gridCol w="985148">
                  <a:extLst>
                    <a:ext uri="{9D8B030D-6E8A-4147-A177-3AD203B41FA5}">
                      <a16:colId xmlns:a16="http://schemas.microsoft.com/office/drawing/2014/main" val="732870012"/>
                    </a:ext>
                  </a:extLst>
                </a:gridCol>
              </a:tblGrid>
              <a:tr h="129121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  <a:endParaRPr lang="sr-Latn-RS" sz="1200" b="1" i="0" u="none" strike="noStrike" noProof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Dijalizni materijal i lekovi za dijalizu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Sanitetski i medicinski potrošni materijal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Ugradni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materijal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Medicinski materijal i lekovi koji se plaćaju mimo predračuna sredstava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Udeo </a:t>
                      </a:r>
                      <a:r>
                        <a:rPr lang="sr-Latn-RS" sz="12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materijala</a:t>
                      </a:r>
                      <a:r>
                        <a:rPr lang="sr-Latn-R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u budžetu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46388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 Kragujevac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8,015,006.21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22,386,473.95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18,295,808.88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5,095,900.82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14.44%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012639"/>
                  </a:ext>
                </a:extLst>
              </a:tr>
              <a:tr h="302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kardiovaskularne bolesti "Dedinje"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377,871.14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42,366,385.71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24,589,056.60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41.33%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593495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kardiovaskularne bolesti Vojvodine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638,032.64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34,827,852.62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24,535,031.48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945643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KBC Bežanijska Kosa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10,754,171.58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11,014,333.21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15.94%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89184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onkologiju Vojvodine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4,257,588.18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1,402,992.35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3.38%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499867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ortopedsko-hirurške bolesti Banjica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6,550,208.87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46,551,619.02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41.25%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957361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GAK - Narodni Front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9,539,326.80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9.67%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246771"/>
                  </a:ext>
                </a:extLst>
              </a:tr>
              <a:tr h="341790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zdravstvenu zaštitu majke i deteta "Vukan Čupić"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784,340.32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7,925,999.53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2,651,621.84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336,061.41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7.62%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005375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Leskovac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5,038,660.49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5,242,927.34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5,689,335.70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11.92%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4922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Kruševac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6,483,976.73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4,165,520.98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1,382,791.70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11.43%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735864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Zrenjanin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59,233.28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4,314,609.85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2,391,317.34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7.82%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115907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Senta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518,198.46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1,528,113.39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160,963.83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6.43%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394196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ZC Kladovo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1,229,895.39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861,540.42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34,440.87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7.88%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33496"/>
                  </a:ext>
                </a:extLst>
              </a:tr>
              <a:tr h="246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 za interne bolesti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Vrnja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Banja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48,579.73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0.76%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217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0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2387</Words>
  <Application>Microsoft Office PowerPoint</Application>
  <PresentationFormat>Widescreen</PresentationFormat>
  <Paragraphs>1480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Analiza troškova</vt:lpstr>
      <vt:lpstr>PowerPoint Presentation</vt:lpstr>
      <vt:lpstr>     %  stacionara</vt:lpstr>
      <vt:lpstr> % stacionara</vt:lpstr>
      <vt:lpstr>Ukupni troškovi iz e-fakture</vt:lpstr>
      <vt:lpstr>Struktura troškova iz e-fakture - ukupno</vt:lpstr>
      <vt:lpstr>Budžet po izveštaju bolnica</vt:lpstr>
      <vt:lpstr>BUDŽET</vt:lpstr>
      <vt:lpstr>Materijal</vt:lpstr>
      <vt:lpstr>Materijal</vt:lpstr>
      <vt:lpstr>Lekovi </vt:lpstr>
      <vt:lpstr>Lekovi</vt:lpstr>
      <vt:lpstr>Detaljna analiza DSG</vt:lpstr>
      <vt:lpstr>L60C Bubrežna insuficijencija, bez vrelo teških ili teških KK </vt:lpstr>
      <vt:lpstr>Detaljna analiza DSG</vt:lpstr>
      <vt:lpstr>J62B Maligna bolest dojke, bez KK </vt:lpstr>
      <vt:lpstr>Detaljna analiza DSG</vt:lpstr>
      <vt:lpstr> R63Z Hemoterapija </vt:lpstr>
      <vt:lpstr>Detaljna analiza DSG</vt:lpstr>
      <vt:lpstr>O60Z Vaginalni porođaj </vt:lpstr>
      <vt:lpstr>Detaljna analiza DSG</vt:lpstr>
      <vt:lpstr>   F42A Poremećaji cirkulacije, bez AIM, sa invazivnom dijagnostikom na srcu, sa vrlo teškim ili  teškim KK </vt:lpstr>
      <vt:lpstr>Detaljna analiza DSG</vt:lpstr>
      <vt:lpstr>J11Z Ostale procedure na koži, potkožnom tkivu i dojci</vt:lpstr>
      <vt:lpstr>Detaljna analiza DSG</vt:lpstr>
      <vt:lpstr>PowerPoint Presentation</vt:lpstr>
      <vt:lpstr>Detaljna analiza DSG</vt:lpstr>
      <vt:lpstr>I69B Bolesti kostiju i artropatije, bez vrlo teških ili teških KK  </vt:lpstr>
      <vt:lpstr>Specifični primeri</vt:lpstr>
      <vt:lpstr>Casemix index (CMI)</vt:lpstr>
      <vt:lpstr>PowerPoint Presentation</vt:lpstr>
      <vt:lpstr>Projekcija DSG budžeta (indeks)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troškova</dc:title>
  <dc:creator>Marina Topalovic</dc:creator>
  <cp:lastModifiedBy>Marina Topalovic</cp:lastModifiedBy>
  <cp:revision>132</cp:revision>
  <dcterms:created xsi:type="dcterms:W3CDTF">2017-07-13T11:09:44Z</dcterms:created>
  <dcterms:modified xsi:type="dcterms:W3CDTF">2017-09-18T09:48:39Z</dcterms:modified>
</cp:coreProperties>
</file>